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9144000" cy="5143500" type="screen16x9"/>
  <p:notesSz cx="6858000" cy="9144000"/>
  <p:embeddedFontLst>
    <p:embeddedFont>
      <p:font typeface="Arial Black" panose="020B0A04020102020204" pitchFamily="34" charset="0"/>
      <p:bold r:id="rId8"/>
    </p:embeddedFont>
    <p:embeddedFont>
      <p:font typeface="Broadway" panose="04040905080B02020502" pitchFamily="82" charset="0"/>
      <p:regular r:id="rId9"/>
    </p:embeddedFont>
    <p:embeddedFont>
      <p:font typeface="Comic Sans MS" panose="030F0702030302020204" pitchFamily="66" charset="0"/>
      <p:regular r:id="rId10"/>
      <p:bold r:id="rId11"/>
      <p:italic r:id="rId12"/>
      <p:boldItalic r:id="rId13"/>
    </p:embeddedFont>
    <p:embeddedFont>
      <p:font typeface="Merriweather" panose="00000500000000000000" pitchFamily="2" charset="0"/>
      <p:regular r:id="rId14"/>
      <p:bold r:id="rId15"/>
      <p:italic r:id="rId16"/>
      <p:boldItalic r:id="rId17"/>
    </p:embeddedFont>
    <p:embeddedFont>
      <p:font typeface="Roboto" panose="02000000000000000000" pitchFamily="2" charset="0"/>
      <p:regular r:id="rId18"/>
      <p:bold r:id="rId19"/>
      <p:italic r:id="rId20"/>
      <p:boldItalic r:id="rId21"/>
    </p:embeddedFont>
  </p:embeddedFontLst>
  <p:custDataLst>
    <p:tags r:id="rId2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DFCD"/>
    <a:srgbClr val="FFFFFF"/>
    <a:srgbClr val="397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680" autoAdjust="0"/>
  </p:normalViewPr>
  <p:slideViewPr>
    <p:cSldViewPr snapToGrid="0" showGuides="1">
      <p:cViewPr varScale="1">
        <p:scale>
          <a:sx n="93" d="100"/>
          <a:sy n="93" d="100"/>
        </p:scale>
        <p:origin x="204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presProps" Target="presProp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3f0e9f8cc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3f0e9f8cc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We believe that the name Mr44 will help us become a united and efficient team</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en-GB" sz="1400" dirty="0">
                <a:solidFill>
                  <a:schemeClr val="dk1"/>
                </a:solidFill>
                <a:latin typeface="Roboto" panose="02000000000000000000"/>
                <a:ea typeface="Roboto" panose="02000000000000000000"/>
                <a:cs typeface="Roboto" panose="02000000000000000000"/>
                <a:sym typeface="Roboto" panose="02000000000000000000"/>
              </a:rPr>
              <a:t>Our team is made up of four postgraduate students and one undergraduate student.</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We all have a good foundation in computers</a:t>
            </a:r>
            <a:r>
              <a:rPr lang="en-GB" altLang="zh-CN" sz="1400" dirty="0">
                <a:solidFill>
                  <a:schemeClr val="dk1"/>
                </a:solidFill>
                <a:latin typeface="Roboto" panose="02000000000000000000"/>
                <a:ea typeface="Roboto" panose="02000000000000000000"/>
                <a:cs typeface="Roboto" panose="02000000000000000000"/>
                <a:sym typeface="Roboto" panose="02000000000000000000"/>
              </a:rPr>
              <a:t> </a:t>
            </a:r>
            <a:r>
              <a:rPr lang="en-US" altLang="zh-CN" sz="1400" dirty="0">
                <a:solidFill>
                  <a:schemeClr val="dk1"/>
                </a:solidFill>
                <a:latin typeface="Roboto" panose="02000000000000000000"/>
                <a:ea typeface="Roboto" panose="02000000000000000000"/>
                <a:cs typeface="Roboto" panose="02000000000000000000"/>
                <a:sym typeface="Roboto" panose="02000000000000000000"/>
              </a:rPr>
              <a:t>and design</a:t>
            </a:r>
            <a:r>
              <a:rPr lang="zh-CN" sz="1400" dirty="0">
                <a:solidFill>
                  <a:schemeClr val="dk1"/>
                </a:solidFill>
                <a:latin typeface="Roboto" panose="02000000000000000000"/>
                <a:ea typeface="Roboto" panose="02000000000000000000"/>
                <a:cs typeface="Roboto" panose="02000000000000000000"/>
                <a:sym typeface="Roboto" panose="02000000000000000000"/>
              </a:rPr>
              <a:t> to facilitate more efficient communication.</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We come from different majors, which allows us to share knowledge and complement each other.</a:t>
            </a:r>
            <a:endParaRPr lang="en-GB" altLang="zh-CN"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en-GB" altLang="zh-CN" sz="1400" dirty="0">
                <a:solidFill>
                  <a:schemeClr val="dk1"/>
                </a:solidFill>
                <a:latin typeface="Roboto" panose="02000000000000000000"/>
                <a:ea typeface="Roboto" panose="02000000000000000000"/>
                <a:cs typeface="Roboto" panose="02000000000000000000"/>
                <a:sym typeface="Roboto" panose="02000000000000000000"/>
              </a:rPr>
              <a:t>Our team members are Li </a:t>
            </a:r>
            <a:r>
              <a:rPr lang="en-GB" altLang="zh-CN" sz="1400" dirty="0" err="1">
                <a:solidFill>
                  <a:schemeClr val="dk1"/>
                </a:solidFill>
                <a:latin typeface="Roboto" panose="02000000000000000000"/>
                <a:ea typeface="Roboto" panose="02000000000000000000"/>
                <a:cs typeface="Roboto" panose="02000000000000000000"/>
                <a:sym typeface="Roboto" panose="02000000000000000000"/>
              </a:rPr>
              <a:t>Jinfeng</a:t>
            </a:r>
            <a:r>
              <a:rPr lang="en-GB" altLang="zh-CN" sz="1400" dirty="0">
                <a:solidFill>
                  <a:schemeClr val="dk1"/>
                </a:solidFill>
                <a:latin typeface="Roboto" panose="02000000000000000000"/>
                <a:ea typeface="Roboto" panose="02000000000000000000"/>
                <a:cs typeface="Roboto" panose="02000000000000000000"/>
                <a:sym typeface="Roboto" panose="02000000000000000000"/>
              </a:rPr>
              <a:t>, </a:t>
            </a:r>
            <a:r>
              <a:rPr lang="en-GB" altLang="zh-CN" sz="1400" dirty="0" err="1">
                <a:solidFill>
                  <a:schemeClr val="dk1"/>
                </a:solidFill>
                <a:latin typeface="Roboto" panose="02000000000000000000"/>
                <a:ea typeface="Roboto" panose="02000000000000000000"/>
                <a:cs typeface="Roboto" panose="02000000000000000000"/>
                <a:sym typeface="Roboto" panose="02000000000000000000"/>
              </a:rPr>
              <a:t>Xianwei</a:t>
            </a:r>
            <a:r>
              <a:rPr lang="en-GB" altLang="zh-CN" sz="1400" dirty="0">
                <a:solidFill>
                  <a:schemeClr val="dk1"/>
                </a:solidFill>
                <a:latin typeface="Roboto" panose="02000000000000000000"/>
                <a:ea typeface="Roboto" panose="02000000000000000000"/>
                <a:cs typeface="Roboto" panose="02000000000000000000"/>
                <a:sym typeface="Roboto" panose="02000000000000000000"/>
              </a:rPr>
              <a:t> Lu, </a:t>
            </a:r>
            <a:r>
              <a:rPr lang="en-GB" altLang="zh-CN" sz="1400" dirty="0" err="1">
                <a:solidFill>
                  <a:schemeClr val="dk1"/>
                </a:solidFill>
                <a:latin typeface="Roboto" panose="02000000000000000000"/>
                <a:ea typeface="Roboto" panose="02000000000000000000"/>
                <a:cs typeface="Roboto" panose="02000000000000000000"/>
                <a:sym typeface="Roboto" panose="02000000000000000000"/>
              </a:rPr>
              <a:t>Zhenyu</a:t>
            </a:r>
            <a:r>
              <a:rPr lang="en-GB" altLang="zh-CN" sz="1400" dirty="0">
                <a:solidFill>
                  <a:schemeClr val="dk1"/>
                </a:solidFill>
                <a:latin typeface="Roboto" panose="02000000000000000000"/>
                <a:ea typeface="Roboto" panose="02000000000000000000"/>
                <a:cs typeface="Roboto" panose="02000000000000000000"/>
                <a:sym typeface="Roboto" panose="02000000000000000000"/>
              </a:rPr>
              <a:t> Wang, Victor (Zihao) Wang and </a:t>
            </a:r>
            <a:r>
              <a:rPr lang="en-GB" altLang="zh-CN" sz="1400" dirty="0" err="1">
                <a:solidFill>
                  <a:schemeClr val="dk1"/>
                </a:solidFill>
                <a:latin typeface="Roboto" panose="02000000000000000000"/>
                <a:ea typeface="Roboto" panose="02000000000000000000"/>
                <a:cs typeface="Roboto" panose="02000000000000000000"/>
                <a:sym typeface="Roboto" panose="02000000000000000000"/>
              </a:rPr>
              <a:t>Haoliang</a:t>
            </a:r>
            <a:r>
              <a:rPr lang="en-GB" altLang="zh-CN" sz="1400" dirty="0">
                <a:solidFill>
                  <a:schemeClr val="dk1"/>
                </a:solidFill>
                <a:latin typeface="Roboto" panose="02000000000000000000"/>
                <a:ea typeface="Roboto" panose="02000000000000000000"/>
                <a:cs typeface="Roboto" panose="02000000000000000000"/>
                <a:sym typeface="Roboto" panose="02000000000000000000"/>
              </a:rPr>
              <a:t> Zhang.</a:t>
            </a:r>
          </a:p>
          <a:p>
            <a:pPr marL="0" lvl="0" indent="0" algn="l" rtl="0">
              <a:spcBef>
                <a:spcPts val="0"/>
              </a:spcBef>
              <a:spcAft>
                <a:spcPts val="0"/>
              </a:spcAft>
              <a:buClr>
                <a:schemeClr val="dk1"/>
              </a:buClr>
              <a:buSzPts val="1100"/>
              <a:buFont typeface="Arial" panose="020B0604020202020204"/>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3f0e9f8cc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3f0e9f8cc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sz="1400" dirty="0">
                <a:solidFill>
                  <a:srgbClr val="0000FF"/>
                </a:solidFill>
                <a:latin typeface="Roboto" panose="02000000000000000000"/>
                <a:ea typeface="Roboto" panose="02000000000000000000"/>
                <a:cs typeface="Roboto" panose="02000000000000000000"/>
                <a:sym typeface="Roboto" panose="02000000000000000000"/>
              </a:rPr>
              <a:t>With economic growth, the average nutritional levels of countries around the world are increasing. This leads to many people experiencing malnutrition, leading to diseases such as obesity and even heart disease. Although there have been many studies and products on motivational exercise, the truly effective tools among them are still scarce.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3f0e9f8cc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3f0e9f8cc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400" dirty="0">
                <a:solidFill>
                  <a:srgbClr val="0000FF"/>
                </a:solidFill>
                <a:latin typeface="Roboto" panose="02000000000000000000"/>
                <a:ea typeface="Roboto" panose="02000000000000000000"/>
                <a:cs typeface="Roboto" panose="02000000000000000000"/>
                <a:sym typeface="Roboto" panose="02000000000000000000"/>
              </a:rPr>
              <a:t>The main direction of this design is to motivate people to develop sustainable exercise habits and find effective driving factors for those who lack exercise motivation.Based on this requirement, we plan to design a system consisting of software and hardware to motivate and monitor individual users' exercise performance.The main architecture of the software part is an online multi-user real-time information exchange platform, which connects each user by sharing the integrated data information in the online community. Users can communicate with each other and check their real-time status.On the other hand, we will design wearable devices to detect various types of data generated during movement, in order to support the data sources of online platforms.</a:t>
            </a:r>
            <a:endParaRPr sz="1400" dirty="0">
              <a:solidFill>
                <a:srgbClr val="0000FF"/>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400" dirty="0">
              <a:solidFill>
                <a:srgbClr val="0000FF"/>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zh-CN" sz="1400" dirty="0">
                <a:latin typeface="Roboto" panose="02000000000000000000"/>
                <a:ea typeface="Roboto" panose="02000000000000000000"/>
                <a:cs typeface="Roboto" panose="02000000000000000000"/>
                <a:sym typeface="Roboto" panose="02000000000000000000"/>
              </a:rPr>
              <a:t>People who lack motivation to exercise: Since the main direction of the design is to find effective drivers, it is particularly suitable for those who know the importance of exercise but lack sustained motivation.</a:t>
            </a:r>
            <a:endParaRPr sz="1400" dirty="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zh-CN" sz="1400" dirty="0">
                <a:latin typeface="Roboto" panose="02000000000000000000"/>
                <a:ea typeface="Roboto" panose="02000000000000000000"/>
                <a:cs typeface="Roboto" panose="02000000000000000000"/>
                <a:sym typeface="Roboto" panose="02000000000000000000"/>
              </a:rPr>
              <a:t>Active Social Media Users: Considering that the software platform includes an online multi-user real-time information exchange community, those who enjoy social media and online interaction may find this system particularly appealing.</a:t>
            </a:r>
            <a:endParaRPr sz="1400" dirty="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zh-CN" sz="1400" dirty="0">
                <a:latin typeface="Roboto" panose="02000000000000000000"/>
                <a:ea typeface="Roboto" panose="02000000000000000000"/>
                <a:cs typeface="Roboto" panose="02000000000000000000"/>
                <a:sym typeface="Roboto" panose="02000000000000000000"/>
              </a:rPr>
              <a:t>Health Conscious: For those who are already aware of the health problems that can result from over-nutrition and lack of exercise, such as obesity and heart disease, this system may be especially appealing.</a:t>
            </a:r>
            <a:endParaRPr sz="1400" dirty="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400" dirty="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dirty="0"/>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3f0e9f8cc9_6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3f0e9f8cc9_6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The concept can be divided into 4 key parts:</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zh-CN" sz="1600" b="1" dirty="0">
                <a:latin typeface="Comic Sans MS" panose="030F0702030302020204"/>
                <a:ea typeface="Comic Sans MS" panose="030F0702030302020204"/>
                <a:cs typeface="Comic Sans MS" panose="030F0702030302020204"/>
                <a:sym typeface="Comic Sans MS" panose="030F0702030302020204"/>
              </a:rPr>
              <a:t>Main objectives</a:t>
            </a:r>
            <a:endParaRPr sz="1600" b="1" dirty="0">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1.Motivate people to develop long-term, sustainable exercise habits.</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2.Find effective drivers for people who lack motivation to exercise.</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zh-CN" sz="1600" b="1" dirty="0">
                <a:latin typeface="Comic Sans MS" panose="030F0702030302020204"/>
                <a:ea typeface="Comic Sans MS" panose="030F0702030302020204"/>
                <a:cs typeface="Comic Sans MS" panose="030F0702030302020204"/>
                <a:sym typeface="Comic Sans MS" panose="030F0702030302020204"/>
              </a:rPr>
              <a:t>Prescription</a:t>
            </a:r>
            <a:endParaRPr sz="1600" b="1" dirty="0">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1.Design of an online multi-user real-time information exchange platform</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2.Developing wearable devices that are capable of collecting various types of data (e.g., heart rate, steps, etc.) during exercise and uploading that data to an online platform.</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zh-CN" sz="1600" b="1" dirty="0">
                <a:latin typeface="Comic Sans MS" panose="030F0702030302020204"/>
                <a:ea typeface="Comic Sans MS" panose="030F0702030302020204"/>
                <a:cs typeface="Comic Sans MS" panose="030F0702030302020204"/>
                <a:sym typeface="Comic Sans MS" panose="030F0702030302020204"/>
              </a:rPr>
              <a:t>Social interaction</a:t>
            </a:r>
            <a:endParaRPr sz="1800" b="1" dirty="0">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1.use social interaction and community support as motivators to increase user engagement and workout sustainability.</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zh-CN" sz="1600" b="1" dirty="0">
                <a:latin typeface="Comic Sans MS" panose="030F0702030302020204"/>
                <a:ea typeface="Comic Sans MS" panose="030F0702030302020204"/>
                <a:cs typeface="Comic Sans MS" panose="030F0702030302020204"/>
                <a:sym typeface="Comic Sans MS" panose="030F0702030302020204"/>
              </a:rPr>
              <a:t>Data-driven</a:t>
            </a:r>
            <a:endParaRPr sz="1600" b="1" dirty="0">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1.Real-time data monitoring and feedback enables users to better understand their workout performance so they can adjust and improve accordingly.</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Pokémon Go.</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Impact on Exercise: Although the game encourages users to get out and about, players may spend most of their time staring at the mobile screen rather than enjoying the outdoors.</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Limited Social Interaction: The game's social features are relatively few, focusing mainly on battling and swapping Pokémon while lacking richer social interaction.</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 </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Fitbit</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Battery Life: Although Fitbit's battery lasts longer than some of its competitors, it still requires regular charging. Certain features, such as continuous heart rate monitoring or connecting to GPS, may accelerate battery consumption.</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Price: The relatively high cost of the Fitbit may deter some potential users.</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en-GB" altLang="zh-CN" sz="1400" dirty="0" err="1">
                <a:solidFill>
                  <a:schemeClr val="dk1"/>
                </a:solidFill>
                <a:latin typeface="Roboto" panose="02000000000000000000"/>
                <a:ea typeface="Roboto" panose="02000000000000000000"/>
                <a:cs typeface="Roboto" panose="02000000000000000000"/>
                <a:sym typeface="Roboto" panose="02000000000000000000"/>
              </a:rPr>
              <a:t>Pokemon</a:t>
            </a:r>
            <a:r>
              <a:rPr lang="en-GB" altLang="zh-CN" sz="1400" dirty="0">
                <a:solidFill>
                  <a:schemeClr val="dk1"/>
                </a:solidFill>
                <a:latin typeface="Roboto" panose="02000000000000000000"/>
                <a:ea typeface="Roboto" panose="02000000000000000000"/>
                <a:cs typeface="Roboto" panose="02000000000000000000"/>
                <a:sym typeface="Roboto" panose="02000000000000000000"/>
              </a:rPr>
              <a:t> Go</a:t>
            </a:r>
            <a:endParaRPr lang="en-GB"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en-GB" altLang="zh-CN" sz="1400" dirty="0">
                <a:solidFill>
                  <a:schemeClr val="dk1"/>
                </a:solidFill>
                <a:latin typeface="Roboto" panose="02000000000000000000"/>
                <a:ea typeface="Roboto" panose="02000000000000000000"/>
                <a:cs typeface="Roboto" panose="02000000000000000000"/>
                <a:sym typeface="Roboto" panose="02000000000000000000"/>
              </a:rPr>
              <a:t>A game uses the device's GPS to determine the player's location and presents a map that corresponds to the real world. As players move around, different types of Pokémon appear on the map at different times and in different places.</a:t>
            </a:r>
            <a:endParaRPr lang="en-GB"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Fitbit</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r>
              <a:rPr lang="zh-CN" sz="1400" dirty="0">
                <a:solidFill>
                  <a:schemeClr val="dk1"/>
                </a:solidFill>
                <a:latin typeface="Roboto" panose="02000000000000000000"/>
                <a:ea typeface="Roboto" panose="02000000000000000000"/>
                <a:cs typeface="Roboto" panose="02000000000000000000"/>
                <a:sym typeface="Roboto" panose="02000000000000000000"/>
              </a:rPr>
              <a:t>The product can not only track users' steps, activity time, and calorie consumption, but also monitor information such as heart rate, sleep quality, and exercise routes. These data are very helpful for users to set health goals, evaluate lifestyle, and plan for fitness.</a:t>
            </a: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Clr>
                <a:schemeClr val="dk1"/>
              </a:buClr>
              <a:buSzPts val="1100"/>
              <a:buFont typeface="Arial" panose="020B0604020202020204"/>
              <a:buNone/>
            </a:pPr>
            <a:endParaRPr sz="1400" dirty="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400" dirty="0">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3f0e9f8cc9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3f0e9f8cc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dirty="0"/>
              <a:t>We need to complete the following aspects:</a:t>
            </a:r>
            <a:endParaRPr dirty="0"/>
          </a:p>
          <a:p>
            <a:pPr marL="0" lvl="0" indent="0" algn="l" rtl="0">
              <a:spcBef>
                <a:spcPts val="0"/>
              </a:spcBef>
              <a:spcAft>
                <a:spcPts val="0"/>
              </a:spcAft>
              <a:buClr>
                <a:schemeClr val="dk1"/>
              </a:buClr>
              <a:buSzPts val="1100"/>
              <a:buFont typeface="Arial" panose="020B0604020202020204"/>
              <a:buNone/>
            </a:pPr>
            <a:r>
              <a:rPr lang="zh-CN" dirty="0"/>
              <a:t> </a:t>
            </a:r>
            <a:endParaRPr dirty="0"/>
          </a:p>
          <a:p>
            <a:pPr marL="0" lvl="0" indent="0" algn="l" rtl="0">
              <a:spcBef>
                <a:spcPts val="0"/>
              </a:spcBef>
              <a:spcAft>
                <a:spcPts val="0"/>
              </a:spcAft>
              <a:buClr>
                <a:schemeClr val="dk1"/>
              </a:buClr>
              <a:buSzPts val="1100"/>
              <a:buFont typeface="Arial" panose="020B0604020202020204"/>
              <a:buNone/>
            </a:pPr>
            <a:r>
              <a:rPr lang="zh-CN" dirty="0"/>
              <a:t>Design research: collect and analyse the needs and suggestions of the target users, which is done through interviews, observations and questionnaires.</a:t>
            </a:r>
            <a:endParaRPr dirty="0"/>
          </a:p>
          <a:p>
            <a:pPr marL="0" lvl="0" indent="0" algn="l" rtl="0">
              <a:spcBef>
                <a:spcPts val="0"/>
              </a:spcBef>
              <a:spcAft>
                <a:spcPts val="0"/>
              </a:spcAft>
              <a:buClr>
                <a:schemeClr val="dk1"/>
              </a:buClr>
              <a:buSzPts val="1100"/>
              <a:buFont typeface="Arial" panose="020B0604020202020204"/>
              <a:buNone/>
            </a:pPr>
            <a:r>
              <a:rPr lang="zh-CN" dirty="0"/>
              <a:t>Device development: Develop hardware and software for wearable devices, including sensor selection, design, and application development.</a:t>
            </a:r>
            <a:endParaRPr dirty="0"/>
          </a:p>
          <a:p>
            <a:pPr marL="0" lvl="0" indent="0" algn="l" rtl="0">
              <a:spcBef>
                <a:spcPts val="0"/>
              </a:spcBef>
              <a:spcAft>
                <a:spcPts val="0"/>
              </a:spcAft>
              <a:buClr>
                <a:schemeClr val="dk1"/>
              </a:buClr>
              <a:buSzPts val="1100"/>
              <a:buFont typeface="Arial" panose="020B0604020202020204"/>
              <a:buNone/>
            </a:pPr>
            <a:r>
              <a:rPr lang="zh-CN" dirty="0"/>
              <a:t>User experience design: designing the user interface and interaction of the device to ensure that users can use the device intuitively.</a:t>
            </a:r>
            <a:endParaRPr dirty="0"/>
          </a:p>
          <a:p>
            <a:pPr marL="0" lvl="0" indent="0" algn="l" rtl="0">
              <a:spcBef>
                <a:spcPts val="0"/>
              </a:spcBef>
              <a:spcAft>
                <a:spcPts val="0"/>
              </a:spcAft>
              <a:buClr>
                <a:schemeClr val="dk1"/>
              </a:buClr>
              <a:buSzPts val="1100"/>
              <a:buFont typeface="Arial" panose="020B0604020202020204"/>
              <a:buNone/>
            </a:pPr>
            <a:r>
              <a:rPr lang="zh-CN" dirty="0"/>
              <a:t>Data analysis: Develop algorithms to analyse the user's exercise data and provide reasonable exercise advice and feedback.</a:t>
            </a:r>
            <a:endParaRPr dirty="0"/>
          </a:p>
          <a:p>
            <a:pPr marL="0" lvl="0" indent="0" algn="l" rtl="0">
              <a:spcBef>
                <a:spcPts val="0"/>
              </a:spcBef>
              <a:spcAft>
                <a:spcPts val="0"/>
              </a:spcAft>
              <a:buClr>
                <a:schemeClr val="dk1"/>
              </a:buClr>
              <a:buSzPts val="1100"/>
              <a:buFont typeface="Arial" panose="020B0604020202020204"/>
              <a:buNone/>
            </a:pPr>
            <a:r>
              <a:rPr lang="zh-CN" dirty="0"/>
              <a:t>Testing: Test the performance and stability of the device, collect user feedback, and continuously optimise the design and functionality of the device.</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panose="020B0604020202020204"/>
              <a:buNone/>
            </a:pPr>
            <a:r>
              <a:rPr lang="zh-CN" dirty="0"/>
              <a:t>Through the above work, we hope to develop a wearable device that can accurately monitor the user's exercise status, provide personalised exercise advice and promote the user's long-term exercise motivation.</a:t>
            </a: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panose="00000500000000000000"/>
              <a:buNone/>
              <a:defRPr>
                <a:solidFill>
                  <a:schemeClr val="lt1"/>
                </a:solidFill>
                <a:latin typeface="Merriweather" panose="00000500000000000000"/>
                <a:ea typeface="Merriweather" panose="00000500000000000000"/>
                <a:cs typeface="Merriweather" panose="00000500000000000000"/>
                <a:sym typeface="Merriweather" panose="00000500000000000000"/>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panose="00000500000000000000"/>
              <a:buNone/>
              <a:defRPr sz="2800">
                <a:solidFill>
                  <a:schemeClr val="accent1"/>
                </a:solidFill>
                <a:latin typeface="Merriweather" panose="00000500000000000000"/>
                <a:ea typeface="Merriweather" panose="00000500000000000000"/>
                <a:cs typeface="Merriweather" panose="00000500000000000000"/>
                <a:sym typeface="Merriweather" panose="00000500000000000000"/>
              </a:defRPr>
            </a:lvl1pPr>
            <a:lvl2pPr lvl="1">
              <a:spcBef>
                <a:spcPts val="0"/>
              </a:spcBef>
              <a:spcAft>
                <a:spcPts val="0"/>
              </a:spcAft>
              <a:buClr>
                <a:schemeClr val="accent1"/>
              </a:buClr>
              <a:buSzPts val="2800"/>
              <a:buFont typeface="Merriweather" panose="00000500000000000000"/>
              <a:buNone/>
              <a:defRPr sz="2800">
                <a:solidFill>
                  <a:schemeClr val="accent1"/>
                </a:solidFill>
                <a:latin typeface="Merriweather" panose="00000500000000000000"/>
                <a:ea typeface="Merriweather" panose="00000500000000000000"/>
                <a:cs typeface="Merriweather" panose="00000500000000000000"/>
                <a:sym typeface="Merriweather" panose="00000500000000000000"/>
              </a:defRPr>
            </a:lvl2pPr>
            <a:lvl3pPr lvl="2">
              <a:spcBef>
                <a:spcPts val="0"/>
              </a:spcBef>
              <a:spcAft>
                <a:spcPts val="0"/>
              </a:spcAft>
              <a:buClr>
                <a:schemeClr val="accent1"/>
              </a:buClr>
              <a:buSzPts val="2800"/>
              <a:buFont typeface="Merriweather" panose="00000500000000000000"/>
              <a:buNone/>
              <a:defRPr sz="2800">
                <a:solidFill>
                  <a:schemeClr val="accent1"/>
                </a:solidFill>
                <a:latin typeface="Merriweather" panose="00000500000000000000"/>
                <a:ea typeface="Merriweather" panose="00000500000000000000"/>
                <a:cs typeface="Merriweather" panose="00000500000000000000"/>
                <a:sym typeface="Merriweather" panose="00000500000000000000"/>
              </a:defRPr>
            </a:lvl3pPr>
            <a:lvl4pPr lvl="3">
              <a:spcBef>
                <a:spcPts val="0"/>
              </a:spcBef>
              <a:spcAft>
                <a:spcPts val="0"/>
              </a:spcAft>
              <a:buClr>
                <a:schemeClr val="accent1"/>
              </a:buClr>
              <a:buSzPts val="2800"/>
              <a:buFont typeface="Merriweather" panose="00000500000000000000"/>
              <a:buNone/>
              <a:defRPr sz="2800">
                <a:solidFill>
                  <a:schemeClr val="accent1"/>
                </a:solidFill>
                <a:latin typeface="Merriweather" panose="00000500000000000000"/>
                <a:ea typeface="Merriweather" panose="00000500000000000000"/>
                <a:cs typeface="Merriweather" panose="00000500000000000000"/>
                <a:sym typeface="Merriweather" panose="00000500000000000000"/>
              </a:defRPr>
            </a:lvl4pPr>
            <a:lvl5pPr lvl="4">
              <a:spcBef>
                <a:spcPts val="0"/>
              </a:spcBef>
              <a:spcAft>
                <a:spcPts val="0"/>
              </a:spcAft>
              <a:buClr>
                <a:schemeClr val="accent1"/>
              </a:buClr>
              <a:buSzPts val="2800"/>
              <a:buFont typeface="Merriweather" panose="00000500000000000000"/>
              <a:buNone/>
              <a:defRPr sz="2800">
                <a:solidFill>
                  <a:schemeClr val="accent1"/>
                </a:solidFill>
                <a:latin typeface="Merriweather" panose="00000500000000000000"/>
                <a:ea typeface="Merriweather" panose="00000500000000000000"/>
                <a:cs typeface="Merriweather" panose="00000500000000000000"/>
                <a:sym typeface="Merriweather" panose="00000500000000000000"/>
              </a:defRPr>
            </a:lvl5pPr>
            <a:lvl6pPr lvl="5">
              <a:spcBef>
                <a:spcPts val="0"/>
              </a:spcBef>
              <a:spcAft>
                <a:spcPts val="0"/>
              </a:spcAft>
              <a:buClr>
                <a:schemeClr val="accent1"/>
              </a:buClr>
              <a:buSzPts val="2800"/>
              <a:buFont typeface="Merriweather" panose="00000500000000000000"/>
              <a:buNone/>
              <a:defRPr sz="2800">
                <a:solidFill>
                  <a:schemeClr val="accent1"/>
                </a:solidFill>
                <a:latin typeface="Merriweather" panose="00000500000000000000"/>
                <a:ea typeface="Merriweather" panose="00000500000000000000"/>
                <a:cs typeface="Merriweather" panose="00000500000000000000"/>
                <a:sym typeface="Merriweather" panose="00000500000000000000"/>
              </a:defRPr>
            </a:lvl6pPr>
            <a:lvl7pPr lvl="6">
              <a:spcBef>
                <a:spcPts val="0"/>
              </a:spcBef>
              <a:spcAft>
                <a:spcPts val="0"/>
              </a:spcAft>
              <a:buClr>
                <a:schemeClr val="accent1"/>
              </a:buClr>
              <a:buSzPts val="2800"/>
              <a:buFont typeface="Merriweather" panose="00000500000000000000"/>
              <a:buNone/>
              <a:defRPr sz="2800">
                <a:solidFill>
                  <a:schemeClr val="accent1"/>
                </a:solidFill>
                <a:latin typeface="Merriweather" panose="00000500000000000000"/>
                <a:ea typeface="Merriweather" panose="00000500000000000000"/>
                <a:cs typeface="Merriweather" panose="00000500000000000000"/>
                <a:sym typeface="Merriweather" panose="00000500000000000000"/>
              </a:defRPr>
            </a:lvl7pPr>
            <a:lvl8pPr lvl="7">
              <a:spcBef>
                <a:spcPts val="0"/>
              </a:spcBef>
              <a:spcAft>
                <a:spcPts val="0"/>
              </a:spcAft>
              <a:buClr>
                <a:schemeClr val="accent1"/>
              </a:buClr>
              <a:buSzPts val="2800"/>
              <a:buFont typeface="Merriweather" panose="00000500000000000000"/>
              <a:buNone/>
              <a:defRPr sz="2800">
                <a:solidFill>
                  <a:schemeClr val="accent1"/>
                </a:solidFill>
                <a:latin typeface="Merriweather" panose="00000500000000000000"/>
                <a:ea typeface="Merriweather" panose="00000500000000000000"/>
                <a:cs typeface="Merriweather" panose="00000500000000000000"/>
                <a:sym typeface="Merriweather" panose="00000500000000000000"/>
              </a:defRPr>
            </a:lvl8pPr>
            <a:lvl9pPr lvl="8">
              <a:spcBef>
                <a:spcPts val="0"/>
              </a:spcBef>
              <a:spcAft>
                <a:spcPts val="0"/>
              </a:spcAft>
              <a:buClr>
                <a:schemeClr val="accent1"/>
              </a:buClr>
              <a:buSzPts val="2800"/>
              <a:buFont typeface="Merriweather" panose="00000500000000000000"/>
              <a:buNone/>
              <a:defRPr sz="2800">
                <a:solidFill>
                  <a:schemeClr val="accent1"/>
                </a:solidFill>
                <a:latin typeface="Merriweather" panose="00000500000000000000"/>
                <a:ea typeface="Merriweather" panose="00000500000000000000"/>
                <a:cs typeface="Merriweather" panose="00000500000000000000"/>
                <a:sym typeface="Merriweather" panose="000005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panose="02000000000000000000"/>
              <a:buChar char="●"/>
              <a:defRPr sz="1300">
                <a:solidFill>
                  <a:schemeClr val="dk2"/>
                </a:solidFill>
                <a:latin typeface="Roboto" panose="02000000000000000000"/>
                <a:ea typeface="Roboto" panose="02000000000000000000"/>
                <a:cs typeface="Roboto" panose="02000000000000000000"/>
                <a:sym typeface="Roboto" panose="02000000000000000000"/>
              </a:defRPr>
            </a:lvl1pPr>
            <a:lvl2pPr marL="914400" lvl="1" indent="-298450">
              <a:lnSpc>
                <a:spcPct val="115000"/>
              </a:lnSpc>
              <a:spcBef>
                <a:spcPts val="0"/>
              </a:spcBef>
              <a:spcAft>
                <a:spcPts val="0"/>
              </a:spcAft>
              <a:buClr>
                <a:schemeClr val="dk2"/>
              </a:buClr>
              <a:buSzPts val="1100"/>
              <a:buFont typeface="Roboto" panose="02000000000000000000"/>
              <a:buChar char="○"/>
              <a:defRPr sz="1100">
                <a:solidFill>
                  <a:schemeClr val="dk2"/>
                </a:solidFill>
                <a:latin typeface="Roboto" panose="02000000000000000000"/>
                <a:ea typeface="Roboto" panose="02000000000000000000"/>
                <a:cs typeface="Roboto" panose="02000000000000000000"/>
                <a:sym typeface="Roboto" panose="02000000000000000000"/>
              </a:defRPr>
            </a:lvl2pPr>
            <a:lvl3pPr marL="1371600" lvl="2" indent="-298450">
              <a:lnSpc>
                <a:spcPct val="115000"/>
              </a:lnSpc>
              <a:spcBef>
                <a:spcPts val="0"/>
              </a:spcBef>
              <a:spcAft>
                <a:spcPts val="0"/>
              </a:spcAft>
              <a:buClr>
                <a:schemeClr val="dk2"/>
              </a:buClr>
              <a:buSzPts val="1100"/>
              <a:buFont typeface="Roboto" panose="02000000000000000000"/>
              <a:buChar char="■"/>
              <a:defRPr sz="1100">
                <a:solidFill>
                  <a:schemeClr val="dk2"/>
                </a:solidFill>
                <a:latin typeface="Roboto" panose="02000000000000000000"/>
                <a:ea typeface="Roboto" panose="02000000000000000000"/>
                <a:cs typeface="Roboto" panose="02000000000000000000"/>
                <a:sym typeface="Roboto" panose="02000000000000000000"/>
              </a:defRPr>
            </a:lvl3pPr>
            <a:lvl4pPr marL="1828800" lvl="3" indent="-298450">
              <a:lnSpc>
                <a:spcPct val="115000"/>
              </a:lnSpc>
              <a:spcBef>
                <a:spcPts val="0"/>
              </a:spcBef>
              <a:spcAft>
                <a:spcPts val="0"/>
              </a:spcAft>
              <a:buClr>
                <a:schemeClr val="dk2"/>
              </a:buClr>
              <a:buSzPts val="1100"/>
              <a:buFont typeface="Roboto" panose="02000000000000000000"/>
              <a:buChar char="●"/>
              <a:defRPr sz="1100">
                <a:solidFill>
                  <a:schemeClr val="dk2"/>
                </a:solidFill>
                <a:latin typeface="Roboto" panose="02000000000000000000"/>
                <a:ea typeface="Roboto" panose="02000000000000000000"/>
                <a:cs typeface="Roboto" panose="02000000000000000000"/>
                <a:sym typeface="Roboto" panose="02000000000000000000"/>
              </a:defRPr>
            </a:lvl4pPr>
            <a:lvl5pPr marL="2286000" lvl="4" indent="-298450">
              <a:lnSpc>
                <a:spcPct val="115000"/>
              </a:lnSpc>
              <a:spcBef>
                <a:spcPts val="0"/>
              </a:spcBef>
              <a:spcAft>
                <a:spcPts val="0"/>
              </a:spcAft>
              <a:buClr>
                <a:schemeClr val="dk2"/>
              </a:buClr>
              <a:buSzPts val="1100"/>
              <a:buFont typeface="Roboto" panose="02000000000000000000"/>
              <a:buChar char="○"/>
              <a:defRPr sz="1100">
                <a:solidFill>
                  <a:schemeClr val="dk2"/>
                </a:solidFill>
                <a:latin typeface="Roboto" panose="02000000000000000000"/>
                <a:ea typeface="Roboto" panose="02000000000000000000"/>
                <a:cs typeface="Roboto" panose="02000000000000000000"/>
                <a:sym typeface="Roboto" panose="02000000000000000000"/>
              </a:defRPr>
            </a:lvl5pPr>
            <a:lvl6pPr marL="2743200" lvl="5" indent="-298450">
              <a:lnSpc>
                <a:spcPct val="115000"/>
              </a:lnSpc>
              <a:spcBef>
                <a:spcPts val="0"/>
              </a:spcBef>
              <a:spcAft>
                <a:spcPts val="0"/>
              </a:spcAft>
              <a:buClr>
                <a:schemeClr val="dk2"/>
              </a:buClr>
              <a:buSzPts val="1100"/>
              <a:buFont typeface="Roboto" panose="02000000000000000000"/>
              <a:buChar char="■"/>
              <a:defRPr sz="1100">
                <a:solidFill>
                  <a:schemeClr val="dk2"/>
                </a:solidFill>
                <a:latin typeface="Roboto" panose="02000000000000000000"/>
                <a:ea typeface="Roboto" panose="02000000000000000000"/>
                <a:cs typeface="Roboto" panose="02000000000000000000"/>
                <a:sym typeface="Roboto" panose="02000000000000000000"/>
              </a:defRPr>
            </a:lvl6pPr>
            <a:lvl7pPr marL="3200400" lvl="6" indent="-298450">
              <a:lnSpc>
                <a:spcPct val="115000"/>
              </a:lnSpc>
              <a:spcBef>
                <a:spcPts val="0"/>
              </a:spcBef>
              <a:spcAft>
                <a:spcPts val="0"/>
              </a:spcAft>
              <a:buClr>
                <a:schemeClr val="dk2"/>
              </a:buClr>
              <a:buSzPts val="1100"/>
              <a:buFont typeface="Roboto" panose="02000000000000000000"/>
              <a:buChar char="●"/>
              <a:defRPr sz="1100">
                <a:solidFill>
                  <a:schemeClr val="dk2"/>
                </a:solidFill>
                <a:latin typeface="Roboto" panose="02000000000000000000"/>
                <a:ea typeface="Roboto" panose="02000000000000000000"/>
                <a:cs typeface="Roboto" panose="02000000000000000000"/>
                <a:sym typeface="Roboto" panose="02000000000000000000"/>
              </a:defRPr>
            </a:lvl7pPr>
            <a:lvl8pPr marL="3657600" lvl="7" indent="-298450">
              <a:lnSpc>
                <a:spcPct val="115000"/>
              </a:lnSpc>
              <a:spcBef>
                <a:spcPts val="0"/>
              </a:spcBef>
              <a:spcAft>
                <a:spcPts val="0"/>
              </a:spcAft>
              <a:buClr>
                <a:schemeClr val="dk2"/>
              </a:buClr>
              <a:buSzPts val="1100"/>
              <a:buFont typeface="Roboto" panose="02000000000000000000"/>
              <a:buChar char="○"/>
              <a:defRPr sz="1100">
                <a:solidFill>
                  <a:schemeClr val="dk2"/>
                </a:solidFill>
                <a:latin typeface="Roboto" panose="02000000000000000000"/>
                <a:ea typeface="Roboto" panose="02000000000000000000"/>
                <a:cs typeface="Roboto" panose="02000000000000000000"/>
                <a:sym typeface="Roboto" panose="02000000000000000000"/>
              </a:defRPr>
            </a:lvl8pPr>
            <a:lvl9pPr marL="4114800" lvl="8" indent="-298450">
              <a:lnSpc>
                <a:spcPct val="115000"/>
              </a:lnSpc>
              <a:spcBef>
                <a:spcPts val="0"/>
              </a:spcBef>
              <a:spcAft>
                <a:spcPts val="0"/>
              </a:spcAft>
              <a:buClr>
                <a:schemeClr val="dk2"/>
              </a:buClr>
              <a:buSzPts val="1100"/>
              <a:buFont typeface="Roboto" panose="02000000000000000000"/>
              <a:buChar char="■"/>
              <a:defRPr sz="1100">
                <a:solidFill>
                  <a:schemeClr val="dk2"/>
                </a:solidFill>
                <a:latin typeface="Roboto" panose="02000000000000000000"/>
                <a:ea typeface="Roboto" panose="02000000000000000000"/>
                <a:cs typeface="Roboto" panose="02000000000000000000"/>
                <a:sym typeface="Roboto" panose="02000000000000000000"/>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panose="02000000000000000000"/>
                <a:ea typeface="Roboto" panose="02000000000000000000"/>
                <a:cs typeface="Roboto" panose="02000000000000000000"/>
                <a:sym typeface="Roboto" panose="02000000000000000000"/>
              </a:defRPr>
            </a:lvl1pPr>
            <a:lvl2pPr lvl="1" algn="r">
              <a:buNone/>
              <a:defRPr sz="1000">
                <a:solidFill>
                  <a:schemeClr val="dk2"/>
                </a:solidFill>
                <a:latin typeface="Roboto" panose="02000000000000000000"/>
                <a:ea typeface="Roboto" panose="02000000000000000000"/>
                <a:cs typeface="Roboto" panose="02000000000000000000"/>
                <a:sym typeface="Roboto" panose="02000000000000000000"/>
              </a:defRPr>
            </a:lvl2pPr>
            <a:lvl3pPr lvl="2" algn="r">
              <a:buNone/>
              <a:defRPr sz="1000">
                <a:solidFill>
                  <a:schemeClr val="dk2"/>
                </a:solidFill>
                <a:latin typeface="Roboto" panose="02000000000000000000"/>
                <a:ea typeface="Roboto" panose="02000000000000000000"/>
                <a:cs typeface="Roboto" panose="02000000000000000000"/>
                <a:sym typeface="Roboto" panose="02000000000000000000"/>
              </a:defRPr>
            </a:lvl3pPr>
            <a:lvl4pPr lvl="3" algn="r">
              <a:buNone/>
              <a:defRPr sz="1000">
                <a:solidFill>
                  <a:schemeClr val="dk2"/>
                </a:solidFill>
                <a:latin typeface="Roboto" panose="02000000000000000000"/>
                <a:ea typeface="Roboto" panose="02000000000000000000"/>
                <a:cs typeface="Roboto" panose="02000000000000000000"/>
                <a:sym typeface="Roboto" panose="02000000000000000000"/>
              </a:defRPr>
            </a:lvl4pPr>
            <a:lvl5pPr lvl="4" algn="r">
              <a:buNone/>
              <a:defRPr sz="1000">
                <a:solidFill>
                  <a:schemeClr val="dk2"/>
                </a:solidFill>
                <a:latin typeface="Roboto" panose="02000000000000000000"/>
                <a:ea typeface="Roboto" panose="02000000000000000000"/>
                <a:cs typeface="Roboto" panose="02000000000000000000"/>
                <a:sym typeface="Roboto" panose="02000000000000000000"/>
              </a:defRPr>
            </a:lvl5pPr>
            <a:lvl6pPr lvl="5" algn="r">
              <a:buNone/>
              <a:defRPr sz="1000">
                <a:solidFill>
                  <a:schemeClr val="dk2"/>
                </a:solidFill>
                <a:latin typeface="Roboto" panose="02000000000000000000"/>
                <a:ea typeface="Roboto" panose="02000000000000000000"/>
                <a:cs typeface="Roboto" panose="02000000000000000000"/>
                <a:sym typeface="Roboto" panose="02000000000000000000"/>
              </a:defRPr>
            </a:lvl6pPr>
            <a:lvl7pPr lvl="6" algn="r">
              <a:buNone/>
              <a:defRPr sz="1000">
                <a:solidFill>
                  <a:schemeClr val="dk2"/>
                </a:solidFill>
                <a:latin typeface="Roboto" panose="02000000000000000000"/>
                <a:ea typeface="Roboto" panose="02000000000000000000"/>
                <a:cs typeface="Roboto" panose="02000000000000000000"/>
                <a:sym typeface="Roboto" panose="02000000000000000000"/>
              </a:defRPr>
            </a:lvl7pPr>
            <a:lvl8pPr lvl="7" algn="r">
              <a:buNone/>
              <a:defRPr sz="1000">
                <a:solidFill>
                  <a:schemeClr val="dk2"/>
                </a:solidFill>
                <a:latin typeface="Roboto" panose="02000000000000000000"/>
                <a:ea typeface="Roboto" panose="02000000000000000000"/>
                <a:cs typeface="Roboto" panose="02000000000000000000"/>
                <a:sym typeface="Roboto" panose="02000000000000000000"/>
              </a:defRPr>
            </a:lvl8pPr>
            <a:lvl9pPr lvl="8" algn="r">
              <a:buNone/>
              <a:defRPr sz="1000">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pic>
        <p:nvPicPr>
          <p:cNvPr id="64" name="Google Shape;64;p13"/>
          <p:cNvPicPr preferRelativeResize="0"/>
          <p:nvPr/>
        </p:nvPicPr>
        <p:blipFill>
          <a:blip r:embed="rId3"/>
          <a:stretch>
            <a:fillRect/>
          </a:stretch>
        </p:blipFill>
        <p:spPr>
          <a:xfrm>
            <a:off x="2022988" y="1453450"/>
            <a:ext cx="1603812" cy="3302654"/>
          </a:xfrm>
          <a:prstGeom prst="rect">
            <a:avLst/>
          </a:prstGeom>
          <a:noFill/>
          <a:ln>
            <a:noFill/>
          </a:ln>
        </p:spPr>
      </p:pic>
      <p:pic>
        <p:nvPicPr>
          <p:cNvPr id="65" name="Google Shape;65;p13"/>
          <p:cNvPicPr preferRelativeResize="0"/>
          <p:nvPr/>
        </p:nvPicPr>
        <p:blipFill>
          <a:blip r:embed="rId3"/>
          <a:stretch>
            <a:fillRect/>
          </a:stretch>
        </p:blipFill>
        <p:spPr>
          <a:xfrm>
            <a:off x="238050" y="1485663"/>
            <a:ext cx="1603812" cy="3302654"/>
          </a:xfrm>
          <a:prstGeom prst="rect">
            <a:avLst/>
          </a:prstGeom>
          <a:noFill/>
          <a:ln>
            <a:noFill/>
          </a:ln>
        </p:spPr>
      </p:pic>
      <p:pic>
        <p:nvPicPr>
          <p:cNvPr id="66" name="Google Shape;66;p13"/>
          <p:cNvPicPr preferRelativeResize="0"/>
          <p:nvPr/>
        </p:nvPicPr>
        <p:blipFill>
          <a:blip r:embed="rId3"/>
          <a:stretch>
            <a:fillRect/>
          </a:stretch>
        </p:blipFill>
        <p:spPr>
          <a:xfrm>
            <a:off x="3807926" y="1485673"/>
            <a:ext cx="1603812" cy="3302654"/>
          </a:xfrm>
          <a:prstGeom prst="rect">
            <a:avLst/>
          </a:prstGeom>
          <a:noFill/>
          <a:ln>
            <a:noFill/>
          </a:ln>
        </p:spPr>
      </p:pic>
      <p:pic>
        <p:nvPicPr>
          <p:cNvPr id="67" name="Google Shape;67;p13"/>
          <p:cNvPicPr preferRelativeResize="0"/>
          <p:nvPr/>
        </p:nvPicPr>
        <p:blipFill>
          <a:blip r:embed="rId3"/>
          <a:stretch>
            <a:fillRect/>
          </a:stretch>
        </p:blipFill>
        <p:spPr>
          <a:xfrm>
            <a:off x="5618468" y="1485663"/>
            <a:ext cx="1603812" cy="3302654"/>
          </a:xfrm>
          <a:prstGeom prst="rect">
            <a:avLst/>
          </a:prstGeom>
          <a:noFill/>
          <a:ln>
            <a:noFill/>
          </a:ln>
        </p:spPr>
      </p:pic>
      <p:pic>
        <p:nvPicPr>
          <p:cNvPr id="68" name="Google Shape;68;p13"/>
          <p:cNvPicPr preferRelativeResize="0"/>
          <p:nvPr/>
        </p:nvPicPr>
        <p:blipFill>
          <a:blip r:embed="rId3"/>
          <a:stretch>
            <a:fillRect/>
          </a:stretch>
        </p:blipFill>
        <p:spPr>
          <a:xfrm>
            <a:off x="7373788" y="1485663"/>
            <a:ext cx="1603812" cy="3302654"/>
          </a:xfrm>
          <a:prstGeom prst="rect">
            <a:avLst/>
          </a:prstGeom>
          <a:noFill/>
          <a:ln>
            <a:noFill/>
          </a:ln>
        </p:spPr>
      </p:pic>
      <p:sp>
        <p:nvSpPr>
          <p:cNvPr id="69" name="Google Shape;69;p13"/>
          <p:cNvSpPr txBox="1">
            <a:spLocks noGrp="1"/>
          </p:cNvSpPr>
          <p:nvPr>
            <p:ph type="ctrTitle"/>
          </p:nvPr>
        </p:nvSpPr>
        <p:spPr>
          <a:xfrm>
            <a:off x="238050" y="6097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4155" b="1" dirty="0">
                <a:latin typeface="Arial Black" panose="020B0A04020102020204" pitchFamily="34" charset="0"/>
                <a:ea typeface="Arial" panose="020B0604020202020204"/>
                <a:cs typeface="Arial" panose="020B0604020202020204"/>
                <a:sym typeface="Arial" panose="020B0604020202020204"/>
              </a:rPr>
              <a:t>MR44</a:t>
            </a:r>
            <a:endParaRPr sz="4155" b="1" dirty="0">
              <a:latin typeface="Arial Black" panose="020B0A04020102020204" pitchFamily="34" charset="0"/>
              <a:ea typeface="Arial" panose="020B0604020202020204"/>
              <a:cs typeface="Arial" panose="020B0604020202020204"/>
              <a:sym typeface="Arial" panose="020B0604020202020204"/>
            </a:endParaRPr>
          </a:p>
          <a:p>
            <a:pPr marL="0" lvl="0" indent="0" algn="l" rtl="0">
              <a:spcBef>
                <a:spcPts val="0"/>
              </a:spcBef>
              <a:spcAft>
                <a:spcPts val="0"/>
              </a:spcAft>
              <a:buNone/>
            </a:pPr>
            <a:r>
              <a:rPr lang="zh-CN" sz="3045" b="1" dirty="0">
                <a:solidFill>
                  <a:srgbClr val="ADDFCD"/>
                </a:solidFill>
                <a:latin typeface="Arial" panose="020B0604020202020204"/>
                <a:ea typeface="Arial" panose="020B0604020202020204"/>
                <a:cs typeface="Arial" panose="020B0604020202020204"/>
                <a:sym typeface="Arial" panose="020B0604020202020204"/>
              </a:rPr>
              <a:t>OUR</a:t>
            </a:r>
            <a:r>
              <a:rPr lang="zh-CN" sz="3045" b="1" dirty="0">
                <a:latin typeface="Arial" panose="020B0604020202020204"/>
                <a:ea typeface="Arial" panose="020B0604020202020204"/>
                <a:cs typeface="Arial" panose="020B0604020202020204"/>
                <a:sym typeface="Arial" panose="020B0604020202020204"/>
              </a:rPr>
              <a:t> TEAM</a:t>
            </a:r>
            <a:endParaRPr sz="3045" b="1" dirty="0">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dirty="0">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900" dirty="0">
              <a:latin typeface="Arial" panose="020B0604020202020204"/>
              <a:ea typeface="Arial" panose="020B0604020202020204"/>
              <a:cs typeface="Arial" panose="020B0604020202020204"/>
              <a:sym typeface="Arial" panose="020B0604020202020204"/>
            </a:endParaRPr>
          </a:p>
        </p:txBody>
      </p:sp>
      <p:sp>
        <p:nvSpPr>
          <p:cNvPr id="70" name="Google Shape;70;p13"/>
          <p:cNvSpPr txBox="1"/>
          <p:nvPr/>
        </p:nvSpPr>
        <p:spPr>
          <a:xfrm>
            <a:off x="3601200" y="474600"/>
            <a:ext cx="5922600" cy="18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pic>
        <p:nvPicPr>
          <p:cNvPr id="71" name="Google Shape;71;p13"/>
          <p:cNvPicPr preferRelativeResize="0"/>
          <p:nvPr/>
        </p:nvPicPr>
        <p:blipFill>
          <a:blip r:embed="rId4"/>
          <a:stretch>
            <a:fillRect/>
          </a:stretch>
        </p:blipFill>
        <p:spPr>
          <a:xfrm>
            <a:off x="2008280" y="1187413"/>
            <a:ext cx="1543300" cy="1925225"/>
          </a:xfrm>
          <a:prstGeom prst="rect">
            <a:avLst/>
          </a:prstGeom>
          <a:noFill/>
          <a:ln>
            <a:noFill/>
          </a:ln>
        </p:spPr>
      </p:pic>
      <p:pic>
        <p:nvPicPr>
          <p:cNvPr id="72" name="Google Shape;72;p13"/>
          <p:cNvPicPr preferRelativeResize="0"/>
          <p:nvPr/>
        </p:nvPicPr>
        <p:blipFill rotWithShape="1">
          <a:blip r:embed="rId5"/>
          <a:srcRect l="9389" r="9381"/>
          <a:stretch>
            <a:fillRect/>
          </a:stretch>
        </p:blipFill>
        <p:spPr>
          <a:xfrm>
            <a:off x="5618475" y="1035365"/>
            <a:ext cx="1603824" cy="2103926"/>
          </a:xfrm>
          <a:prstGeom prst="rect">
            <a:avLst/>
          </a:prstGeom>
          <a:noFill/>
          <a:ln>
            <a:noFill/>
          </a:ln>
        </p:spPr>
      </p:pic>
      <p:pic>
        <p:nvPicPr>
          <p:cNvPr id="73" name="Google Shape;73;p13"/>
          <p:cNvPicPr preferRelativeResize="0"/>
          <p:nvPr/>
        </p:nvPicPr>
        <p:blipFill>
          <a:blip r:embed="rId6"/>
          <a:stretch>
            <a:fillRect/>
          </a:stretch>
        </p:blipFill>
        <p:spPr>
          <a:xfrm>
            <a:off x="7352791" y="1326323"/>
            <a:ext cx="1543334" cy="1817700"/>
          </a:xfrm>
          <a:prstGeom prst="rect">
            <a:avLst/>
          </a:prstGeom>
          <a:noFill/>
          <a:ln>
            <a:noFill/>
          </a:ln>
        </p:spPr>
      </p:pic>
      <p:pic>
        <p:nvPicPr>
          <p:cNvPr id="74" name="Google Shape;74;p13"/>
          <p:cNvPicPr preferRelativeResize="0"/>
          <p:nvPr/>
        </p:nvPicPr>
        <p:blipFill>
          <a:blip r:embed="rId7"/>
          <a:stretch>
            <a:fillRect/>
          </a:stretch>
        </p:blipFill>
        <p:spPr>
          <a:xfrm>
            <a:off x="3793225" y="1229650"/>
            <a:ext cx="1658825" cy="1925224"/>
          </a:xfrm>
          <a:prstGeom prst="rect">
            <a:avLst/>
          </a:prstGeom>
          <a:noFill/>
          <a:ln>
            <a:noFill/>
          </a:ln>
        </p:spPr>
      </p:pic>
      <p:pic>
        <p:nvPicPr>
          <p:cNvPr id="75" name="Google Shape;75;p13"/>
          <p:cNvPicPr preferRelativeResize="0"/>
          <p:nvPr/>
        </p:nvPicPr>
        <p:blipFill>
          <a:blip r:embed="rId8"/>
          <a:stretch>
            <a:fillRect/>
          </a:stretch>
        </p:blipFill>
        <p:spPr>
          <a:xfrm>
            <a:off x="10275" y="1080574"/>
            <a:ext cx="2059349" cy="2059349"/>
          </a:xfrm>
          <a:prstGeom prst="rect">
            <a:avLst/>
          </a:prstGeom>
          <a:noFill/>
          <a:ln>
            <a:noFill/>
          </a:ln>
        </p:spPr>
      </p:pic>
      <p:sp>
        <p:nvSpPr>
          <p:cNvPr id="76" name="Google Shape;76;p13"/>
          <p:cNvSpPr txBox="1"/>
          <p:nvPr/>
        </p:nvSpPr>
        <p:spPr>
          <a:xfrm>
            <a:off x="238031" y="3200752"/>
            <a:ext cx="1573949" cy="154654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b="1" dirty="0">
                <a:solidFill>
                  <a:schemeClr val="bg1"/>
                </a:solidFill>
              </a:rPr>
              <a:t>Jinfeng</a:t>
            </a:r>
            <a:r>
              <a:rPr lang="zh-CN" sz="1300" b="1" dirty="0">
                <a:solidFill>
                  <a:schemeClr val="bg1"/>
                </a:solidFill>
              </a:rPr>
              <a:t> </a:t>
            </a:r>
            <a:endParaRPr lang="en-GB" altLang="zh-CN" sz="1300" b="1" dirty="0">
              <a:solidFill>
                <a:schemeClr val="bg1"/>
              </a:solidFill>
            </a:endParaRPr>
          </a:p>
          <a:p>
            <a:pPr marL="0" lvl="0" indent="0" algn="ctr" rtl="0">
              <a:spcBef>
                <a:spcPts val="0"/>
              </a:spcBef>
              <a:spcAft>
                <a:spcPts val="0"/>
              </a:spcAft>
              <a:buNone/>
            </a:pPr>
            <a:r>
              <a:rPr lang="zh-CN" b="1" dirty="0">
                <a:solidFill>
                  <a:schemeClr val="bg1"/>
                </a:solidFill>
              </a:rPr>
              <a:t>Li</a:t>
            </a:r>
            <a:r>
              <a:rPr lang="zh-CN" sz="1300" b="1" dirty="0">
                <a:solidFill>
                  <a:schemeClr val="bg1"/>
                </a:solidFill>
              </a:rPr>
              <a:t> </a:t>
            </a:r>
            <a:endParaRPr sz="1300" b="1" dirty="0">
              <a:solidFill>
                <a:schemeClr val="bg1"/>
              </a:solidFill>
            </a:endParaRPr>
          </a:p>
          <a:p>
            <a:pPr marL="0" lvl="0" indent="0" algn="ctr" rtl="0">
              <a:lnSpc>
                <a:spcPct val="150000"/>
              </a:lnSpc>
              <a:spcBef>
                <a:spcPts val="0"/>
              </a:spcBef>
              <a:spcAft>
                <a:spcPts val="0"/>
              </a:spcAft>
              <a:buNone/>
            </a:pPr>
            <a:r>
              <a:rPr lang="en-GB" altLang="zh-CN" sz="900" b="1" dirty="0">
                <a:solidFill>
                  <a:schemeClr val="bg1"/>
                </a:solidFill>
              </a:rPr>
              <a:t>MA Computer Sciences</a:t>
            </a:r>
          </a:p>
          <a:p>
            <a:pPr marL="0" lvl="0" indent="0" algn="ctr" rtl="0">
              <a:spcBef>
                <a:spcPts val="0"/>
              </a:spcBef>
              <a:spcAft>
                <a:spcPts val="0"/>
              </a:spcAft>
              <a:buNone/>
            </a:pPr>
            <a:r>
              <a:rPr lang="zh-CN" sz="800" b="1" dirty="0">
                <a:solidFill>
                  <a:schemeClr val="bg1"/>
                </a:solidFill>
              </a:rPr>
              <a:t> </a:t>
            </a:r>
            <a:endParaRPr sz="800" b="1" dirty="0">
              <a:solidFill>
                <a:schemeClr val="bg1"/>
              </a:solidFill>
            </a:endParaRPr>
          </a:p>
          <a:p>
            <a:pPr marL="0" lvl="0" indent="0" algn="ctr" rtl="0">
              <a:spcBef>
                <a:spcPts val="0"/>
              </a:spcBef>
              <a:spcAft>
                <a:spcPts val="0"/>
              </a:spcAft>
              <a:buNone/>
            </a:pPr>
            <a:r>
              <a:rPr lang="zh-CN" sz="1300" b="1" dirty="0">
                <a:solidFill>
                  <a:schemeClr val="bg1"/>
                </a:solidFill>
              </a:rPr>
              <a:t>Team leader </a:t>
            </a:r>
            <a:endParaRPr lang="en-GB" altLang="zh-CN" sz="1300" b="1" dirty="0">
              <a:solidFill>
                <a:schemeClr val="bg1"/>
              </a:solidFill>
            </a:endParaRPr>
          </a:p>
          <a:p>
            <a:pPr marL="0" lvl="0" indent="0" algn="ctr" rtl="0">
              <a:spcBef>
                <a:spcPts val="0"/>
              </a:spcBef>
              <a:spcAft>
                <a:spcPts val="0"/>
              </a:spcAft>
              <a:buNone/>
            </a:pPr>
            <a:r>
              <a:rPr lang="zh-CN" sz="1300" b="1" dirty="0">
                <a:solidFill>
                  <a:schemeClr val="bg1"/>
                </a:solidFill>
              </a:rPr>
              <a:t>and coding development </a:t>
            </a:r>
            <a:r>
              <a:rPr lang="zh-CN" sz="1300" dirty="0">
                <a:solidFill>
                  <a:schemeClr val="bg1"/>
                </a:solidFill>
                <a:latin typeface="Roboto" panose="02000000000000000000"/>
                <a:ea typeface="Roboto" panose="02000000000000000000"/>
                <a:cs typeface="Roboto" panose="02000000000000000000"/>
                <a:sym typeface="Roboto" panose="02000000000000000000"/>
              </a:rPr>
              <a:t>  </a:t>
            </a:r>
            <a:endParaRPr sz="1100" dirty="0">
              <a:solidFill>
                <a:schemeClr val="bg1"/>
              </a:solidFill>
            </a:endParaRPr>
          </a:p>
        </p:txBody>
      </p:sp>
      <p:sp>
        <p:nvSpPr>
          <p:cNvPr id="77" name="Google Shape;77;p13"/>
          <p:cNvSpPr txBox="1"/>
          <p:nvPr/>
        </p:nvSpPr>
        <p:spPr>
          <a:xfrm>
            <a:off x="2076134" y="3190478"/>
            <a:ext cx="1497508" cy="154654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b="1" dirty="0">
                <a:solidFill>
                  <a:schemeClr val="lt1"/>
                </a:solidFill>
              </a:rPr>
              <a:t>Xianwei</a:t>
            </a:r>
            <a:r>
              <a:rPr lang="zh-CN" sz="1300" b="1" dirty="0">
                <a:solidFill>
                  <a:schemeClr val="lt1"/>
                </a:solidFill>
              </a:rPr>
              <a:t> </a:t>
            </a:r>
            <a:endParaRPr lang="en-GB" altLang="zh-CN" sz="1300" b="1" dirty="0">
              <a:solidFill>
                <a:schemeClr val="lt1"/>
              </a:solidFill>
            </a:endParaRPr>
          </a:p>
          <a:p>
            <a:pPr marL="0" lvl="0" indent="0" algn="ctr" rtl="0">
              <a:spcBef>
                <a:spcPts val="0"/>
              </a:spcBef>
              <a:spcAft>
                <a:spcPts val="0"/>
              </a:spcAft>
              <a:buNone/>
            </a:pPr>
            <a:r>
              <a:rPr lang="zh-CN" b="1" dirty="0">
                <a:solidFill>
                  <a:schemeClr val="lt1"/>
                </a:solidFill>
              </a:rPr>
              <a:t>Lu</a:t>
            </a:r>
            <a:endParaRPr b="1" dirty="0">
              <a:solidFill>
                <a:schemeClr val="lt1"/>
              </a:solidFill>
            </a:endParaRPr>
          </a:p>
          <a:p>
            <a:pPr algn="ctr">
              <a:lnSpc>
                <a:spcPct val="150000"/>
              </a:lnSpc>
            </a:pPr>
            <a:r>
              <a:rPr lang="en-GB" altLang="zh-CN" sz="900" b="1" dirty="0">
                <a:solidFill>
                  <a:schemeClr val="bg1"/>
                </a:solidFill>
              </a:rPr>
              <a:t>MA Computer Sciences</a:t>
            </a:r>
            <a:endParaRPr sz="900" b="1" dirty="0">
              <a:solidFill>
                <a:schemeClr val="lt1"/>
              </a:solidFill>
            </a:endParaRPr>
          </a:p>
          <a:p>
            <a:pPr marL="0" lvl="0" indent="0" algn="ctr" rtl="0">
              <a:spcBef>
                <a:spcPts val="0"/>
              </a:spcBef>
              <a:spcAft>
                <a:spcPts val="0"/>
              </a:spcAft>
              <a:buNone/>
            </a:pPr>
            <a:endParaRPr sz="800" b="1" dirty="0">
              <a:solidFill>
                <a:schemeClr val="lt1"/>
              </a:solidFill>
            </a:endParaRPr>
          </a:p>
          <a:p>
            <a:pPr lvl="0" algn="ctr"/>
            <a:r>
              <a:rPr lang="en-GB" altLang="zh-CN" sz="1300" b="1" dirty="0">
                <a:solidFill>
                  <a:schemeClr val="lt1"/>
                </a:solidFill>
              </a:rPr>
              <a:t>User Experience and Test Engineering</a:t>
            </a:r>
            <a:endParaRPr sz="1100" dirty="0"/>
          </a:p>
        </p:txBody>
      </p:sp>
      <p:sp>
        <p:nvSpPr>
          <p:cNvPr id="78" name="Google Shape;78;p13"/>
          <p:cNvSpPr txBox="1"/>
          <p:nvPr/>
        </p:nvSpPr>
        <p:spPr>
          <a:xfrm>
            <a:off x="3859020" y="3221300"/>
            <a:ext cx="1527228" cy="17158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b="1" dirty="0">
                <a:solidFill>
                  <a:schemeClr val="lt1"/>
                </a:solidFill>
              </a:rPr>
              <a:t>Zhenyu</a:t>
            </a:r>
            <a:r>
              <a:rPr lang="zh-CN" sz="1300" b="1" dirty="0">
                <a:solidFill>
                  <a:schemeClr val="lt1"/>
                </a:solidFill>
              </a:rPr>
              <a:t> </a:t>
            </a:r>
            <a:endParaRPr lang="en-GB" altLang="zh-CN" sz="1300" b="1" dirty="0">
              <a:solidFill>
                <a:schemeClr val="lt1"/>
              </a:solidFill>
            </a:endParaRPr>
          </a:p>
          <a:p>
            <a:pPr marL="0" lvl="0" indent="0" algn="ctr" rtl="0">
              <a:spcBef>
                <a:spcPts val="0"/>
              </a:spcBef>
              <a:spcAft>
                <a:spcPts val="0"/>
              </a:spcAft>
              <a:buNone/>
            </a:pPr>
            <a:r>
              <a:rPr lang="zh-CN" sz="1300" b="1" dirty="0">
                <a:solidFill>
                  <a:schemeClr val="lt1"/>
                </a:solidFill>
              </a:rPr>
              <a:t>Wang</a:t>
            </a:r>
            <a:endParaRPr sz="1300" b="1" dirty="0">
              <a:solidFill>
                <a:schemeClr val="lt1"/>
              </a:solidFill>
            </a:endParaRPr>
          </a:p>
          <a:p>
            <a:pPr algn="ctr">
              <a:lnSpc>
                <a:spcPct val="150000"/>
              </a:lnSpc>
            </a:pPr>
            <a:r>
              <a:rPr lang="en-GB" altLang="zh-CN" sz="900" b="1" dirty="0">
                <a:solidFill>
                  <a:schemeClr val="bg1"/>
                </a:solidFill>
              </a:rPr>
              <a:t>MA Computer Sciences</a:t>
            </a:r>
            <a:endParaRPr sz="900" b="1" dirty="0">
              <a:solidFill>
                <a:schemeClr val="lt1"/>
              </a:solidFill>
            </a:endParaRPr>
          </a:p>
          <a:p>
            <a:pPr marL="0" lvl="0" indent="0" algn="ctr" rtl="0">
              <a:spcBef>
                <a:spcPts val="0"/>
              </a:spcBef>
              <a:spcAft>
                <a:spcPts val="0"/>
              </a:spcAft>
              <a:buNone/>
            </a:pPr>
            <a:endParaRPr sz="800" b="1" dirty="0">
              <a:solidFill>
                <a:schemeClr val="lt1"/>
              </a:solidFill>
            </a:endParaRPr>
          </a:p>
          <a:p>
            <a:pPr marL="0" lvl="0" indent="0" algn="ctr" rtl="0">
              <a:spcBef>
                <a:spcPts val="0"/>
              </a:spcBef>
              <a:spcAft>
                <a:spcPts val="0"/>
              </a:spcAft>
              <a:buNone/>
            </a:pPr>
            <a:r>
              <a:rPr lang="en-GB" altLang="zh-CN" sz="1300" b="1" dirty="0">
                <a:solidFill>
                  <a:schemeClr val="lt1"/>
                </a:solidFill>
              </a:rPr>
              <a:t>Researcher and</a:t>
            </a:r>
          </a:p>
          <a:p>
            <a:pPr marL="0" lvl="0" indent="0" algn="ctr" rtl="0">
              <a:spcBef>
                <a:spcPts val="0"/>
              </a:spcBef>
              <a:spcAft>
                <a:spcPts val="0"/>
              </a:spcAft>
              <a:buNone/>
            </a:pPr>
            <a:r>
              <a:rPr lang="zh-CN" sz="1300" b="1" dirty="0">
                <a:solidFill>
                  <a:schemeClr val="lt1"/>
                </a:solidFill>
              </a:rPr>
              <a:t>Back-end development</a:t>
            </a:r>
            <a:endParaRPr sz="1300" b="1" dirty="0">
              <a:solidFill>
                <a:schemeClr val="lt1"/>
              </a:solidFill>
            </a:endParaRPr>
          </a:p>
          <a:p>
            <a:pPr marL="0" lvl="0" indent="0" algn="ctr" rtl="0">
              <a:spcBef>
                <a:spcPts val="0"/>
              </a:spcBef>
              <a:spcAft>
                <a:spcPts val="0"/>
              </a:spcAft>
              <a:buNone/>
            </a:pPr>
            <a:endParaRPr sz="1300" b="1" dirty="0">
              <a:solidFill>
                <a:schemeClr val="lt1"/>
              </a:solidFill>
            </a:endParaRPr>
          </a:p>
        </p:txBody>
      </p:sp>
      <p:sp>
        <p:nvSpPr>
          <p:cNvPr id="79" name="Google Shape;79;p13"/>
          <p:cNvSpPr txBox="1"/>
          <p:nvPr/>
        </p:nvSpPr>
        <p:spPr>
          <a:xfrm>
            <a:off x="5699150" y="3211026"/>
            <a:ext cx="1442400" cy="156193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tLang="zh-CN" b="1" dirty="0">
                <a:solidFill>
                  <a:schemeClr val="lt1"/>
                </a:solidFill>
              </a:rPr>
              <a:t>Victor (</a:t>
            </a:r>
            <a:r>
              <a:rPr lang="zh-CN" b="1" dirty="0">
                <a:solidFill>
                  <a:schemeClr val="lt1"/>
                </a:solidFill>
              </a:rPr>
              <a:t>Zihao</a:t>
            </a:r>
            <a:r>
              <a:rPr lang="en-GB" altLang="zh-CN" b="1" dirty="0">
                <a:solidFill>
                  <a:schemeClr val="lt1"/>
                </a:solidFill>
              </a:rPr>
              <a:t>)</a:t>
            </a:r>
            <a:r>
              <a:rPr lang="zh-CN" b="1" dirty="0">
                <a:solidFill>
                  <a:schemeClr val="lt1"/>
                </a:solidFill>
              </a:rPr>
              <a:t> </a:t>
            </a:r>
            <a:endParaRPr lang="en-GB" altLang="zh-CN" b="1" dirty="0">
              <a:solidFill>
                <a:schemeClr val="lt1"/>
              </a:solidFill>
            </a:endParaRPr>
          </a:p>
          <a:p>
            <a:pPr marL="0" lvl="0" indent="0" algn="ctr" rtl="0">
              <a:spcBef>
                <a:spcPts val="0"/>
              </a:spcBef>
              <a:spcAft>
                <a:spcPts val="0"/>
              </a:spcAft>
              <a:buNone/>
            </a:pPr>
            <a:r>
              <a:rPr lang="zh-CN" b="1" dirty="0">
                <a:solidFill>
                  <a:schemeClr val="lt1"/>
                </a:solidFill>
              </a:rPr>
              <a:t>Wang</a:t>
            </a:r>
            <a:endParaRPr b="1" dirty="0">
              <a:solidFill>
                <a:schemeClr val="lt1"/>
              </a:solidFill>
            </a:endParaRPr>
          </a:p>
          <a:p>
            <a:pPr algn="ctr">
              <a:lnSpc>
                <a:spcPct val="150000"/>
              </a:lnSpc>
            </a:pPr>
            <a:r>
              <a:rPr lang="en-GB" altLang="zh-CN" sz="900" b="1" dirty="0">
                <a:solidFill>
                  <a:schemeClr val="bg1"/>
                </a:solidFill>
              </a:rPr>
              <a:t>MA Interaction Design</a:t>
            </a:r>
            <a:endParaRPr lang="en-GB" sz="900" b="1" dirty="0">
              <a:solidFill>
                <a:schemeClr val="lt1"/>
              </a:solidFill>
            </a:endParaRPr>
          </a:p>
          <a:p>
            <a:pPr marL="0" lvl="0" indent="0" algn="ctr" rtl="0">
              <a:spcBef>
                <a:spcPts val="0"/>
              </a:spcBef>
              <a:spcAft>
                <a:spcPts val="0"/>
              </a:spcAft>
              <a:buNone/>
            </a:pPr>
            <a:endParaRPr sz="900" b="1" dirty="0">
              <a:solidFill>
                <a:schemeClr val="lt1"/>
              </a:solidFill>
            </a:endParaRPr>
          </a:p>
          <a:p>
            <a:pPr marL="0" lvl="0" indent="0" algn="ctr" rtl="0">
              <a:spcBef>
                <a:spcPts val="0"/>
              </a:spcBef>
              <a:spcAft>
                <a:spcPts val="0"/>
              </a:spcAft>
              <a:buNone/>
            </a:pPr>
            <a:r>
              <a:rPr lang="zh-CN" sz="1300" b="1" dirty="0">
                <a:solidFill>
                  <a:schemeClr val="lt1"/>
                </a:solidFill>
              </a:rPr>
              <a:t>Interaction Design and Prototyping</a:t>
            </a:r>
            <a:endParaRPr sz="1300" dirty="0"/>
          </a:p>
        </p:txBody>
      </p:sp>
      <p:sp>
        <p:nvSpPr>
          <p:cNvPr id="80" name="Google Shape;80;p13"/>
          <p:cNvSpPr txBox="1"/>
          <p:nvPr/>
        </p:nvSpPr>
        <p:spPr>
          <a:xfrm>
            <a:off x="7373770" y="3221300"/>
            <a:ext cx="1590290" cy="153885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b="1" dirty="0">
                <a:solidFill>
                  <a:schemeClr val="lt1"/>
                </a:solidFill>
              </a:rPr>
              <a:t>Haoliang</a:t>
            </a:r>
            <a:r>
              <a:rPr lang="zh-CN" sz="1300" b="1" dirty="0">
                <a:solidFill>
                  <a:schemeClr val="lt1"/>
                </a:solidFill>
              </a:rPr>
              <a:t> </a:t>
            </a:r>
            <a:endParaRPr lang="en-GB" altLang="zh-CN" sz="1300" b="1" dirty="0">
              <a:solidFill>
                <a:schemeClr val="lt1"/>
              </a:solidFill>
            </a:endParaRPr>
          </a:p>
          <a:p>
            <a:pPr marL="0" lvl="0" indent="0" algn="ctr" rtl="0">
              <a:spcBef>
                <a:spcPts val="0"/>
              </a:spcBef>
              <a:spcAft>
                <a:spcPts val="0"/>
              </a:spcAft>
              <a:buNone/>
            </a:pPr>
            <a:r>
              <a:rPr lang="zh-CN" b="1" dirty="0">
                <a:solidFill>
                  <a:schemeClr val="lt1"/>
                </a:solidFill>
              </a:rPr>
              <a:t>Zhang</a:t>
            </a:r>
            <a:endParaRPr sz="1300" b="1" dirty="0">
              <a:solidFill>
                <a:schemeClr val="lt1"/>
              </a:solidFill>
            </a:endParaRPr>
          </a:p>
          <a:p>
            <a:pPr marL="0" lvl="0" indent="0" algn="ctr" rtl="0">
              <a:lnSpc>
                <a:spcPct val="150000"/>
              </a:lnSpc>
              <a:spcBef>
                <a:spcPts val="0"/>
              </a:spcBef>
              <a:spcAft>
                <a:spcPts val="0"/>
              </a:spcAft>
              <a:buNone/>
            </a:pPr>
            <a:r>
              <a:rPr lang="en-GB" altLang="zh-CN" sz="800" b="1" dirty="0">
                <a:solidFill>
                  <a:schemeClr val="lt1"/>
                </a:solidFill>
              </a:rPr>
              <a:t>BA Information Technology</a:t>
            </a:r>
            <a:endParaRPr sz="800" b="1" dirty="0">
              <a:solidFill>
                <a:schemeClr val="lt1"/>
              </a:solidFill>
            </a:endParaRPr>
          </a:p>
          <a:p>
            <a:pPr marL="0" lvl="0" indent="0" algn="ctr" rtl="0">
              <a:spcBef>
                <a:spcPts val="0"/>
              </a:spcBef>
              <a:spcAft>
                <a:spcPts val="0"/>
              </a:spcAft>
              <a:buNone/>
            </a:pPr>
            <a:endParaRPr sz="800" b="1" dirty="0">
              <a:solidFill>
                <a:schemeClr val="lt1"/>
              </a:solidFill>
            </a:endParaRPr>
          </a:p>
          <a:p>
            <a:pPr marL="0" lvl="0" indent="0" algn="ctr" rtl="0">
              <a:spcBef>
                <a:spcPts val="0"/>
              </a:spcBef>
              <a:spcAft>
                <a:spcPts val="0"/>
              </a:spcAft>
              <a:buNone/>
            </a:pPr>
            <a:r>
              <a:rPr lang="en-GB" altLang="zh-CN" sz="1300" b="1" dirty="0">
                <a:solidFill>
                  <a:schemeClr val="lt1"/>
                </a:solidFill>
              </a:rPr>
              <a:t>Front-end engineering development</a:t>
            </a:r>
            <a:endParaRPr sz="1100" dirty="0"/>
          </a:p>
        </p:txBody>
      </p:sp>
      <p:sp>
        <p:nvSpPr>
          <p:cNvPr id="81" name="Google Shape;81;p13"/>
          <p:cNvSpPr txBox="1"/>
          <p:nvPr/>
        </p:nvSpPr>
        <p:spPr>
          <a:xfrm>
            <a:off x="8416949" y="-8275"/>
            <a:ext cx="1252200" cy="6313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4000" dirty="0">
                <a:latin typeface="Broadway" panose="04040905080B02020502" pitchFamily="82" charset="0"/>
              </a:rPr>
              <a:t>1</a:t>
            </a:r>
            <a:endParaRPr sz="4000" dirty="0">
              <a:latin typeface="Broadway" panose="04040905080B02020502" pitchFamily="82" charset="0"/>
            </a:endParaRPr>
          </a:p>
        </p:txBody>
      </p:sp>
      <p:sp>
        <p:nvSpPr>
          <p:cNvPr id="82" name="Google Shape;82;p13"/>
          <p:cNvSpPr txBox="1"/>
          <p:nvPr/>
        </p:nvSpPr>
        <p:spPr>
          <a:xfrm>
            <a:off x="380550" y="4788325"/>
            <a:ext cx="9345900" cy="323135"/>
          </a:xfrm>
          <a:prstGeom prst="rect">
            <a:avLst/>
          </a:prstGeom>
          <a:noFill/>
          <a:ln>
            <a:noFill/>
          </a:ln>
        </p:spPr>
        <p:txBody>
          <a:bodyPr spcFirstLastPara="1" wrap="square" lIns="91425" tIns="91425" rIns="91425" bIns="91425" anchor="t" anchorCtr="0">
            <a:spAutoFit/>
          </a:bodyPr>
          <a:lstStyle/>
          <a:p>
            <a:pPr marL="0" lvl="0" indent="0" algn="l" rtl="0">
              <a:lnSpc>
                <a:spcPct val="150000"/>
              </a:lnSpc>
              <a:buNone/>
            </a:pPr>
            <a:r>
              <a:rPr lang="en-GB" altLang="zh-CN" sz="600" dirty="0"/>
              <a:t>Images of team members are generated by Peeps.[1]                                                                                                                                                                                          </a:t>
            </a:r>
            <a:r>
              <a:rPr lang="zh-CN" sz="600" dirty="0"/>
              <a:t>[1]   “Peeps Avatar Builder @UI8.” http://peeps.ui8.net/ (accessed Aug. 29, 2023).</a:t>
            </a:r>
            <a:endParaRPr sz="600" dirty="0"/>
          </a:p>
        </p:txBody>
      </p:sp>
      <p:sp>
        <p:nvSpPr>
          <p:cNvPr id="83" name="Google Shape;83;p13"/>
          <p:cNvSpPr txBox="1"/>
          <p:nvPr/>
        </p:nvSpPr>
        <p:spPr>
          <a:xfrm>
            <a:off x="2824888" y="173786"/>
            <a:ext cx="5592061" cy="9442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600" dirty="0">
                <a:latin typeface="Arial Black" panose="020B0A04020102020204" pitchFamily="34" charset="0"/>
              </a:rPr>
              <a:t>Social Networking and Wearable Fitness Technology</a:t>
            </a:r>
            <a:endParaRPr sz="2600" dirty="0">
              <a:latin typeface="Arial Black" panose="020B0A04020102020204" pitchFamily="34" charset="0"/>
            </a:endParaRPr>
          </a:p>
        </p:txBody>
      </p:sp>
      <p:pic>
        <p:nvPicPr>
          <p:cNvPr id="9" name="图片 8"/>
          <p:cNvPicPr>
            <a:picLocks noChangeAspect="1"/>
          </p:cNvPicPr>
          <p:nvPr/>
        </p:nvPicPr>
        <p:blipFill rotWithShape="1">
          <a:blip r:embed="rId9"/>
          <a:srcRect t="-1" b="26322"/>
          <a:stretch/>
        </p:blipFill>
        <p:spPr>
          <a:xfrm>
            <a:off x="661844" y="2414634"/>
            <a:ext cx="8614395" cy="8175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矩形 4"/>
          <p:cNvSpPr/>
          <p:nvPr/>
        </p:nvSpPr>
        <p:spPr>
          <a:xfrm flipH="1">
            <a:off x="0" y="4538949"/>
            <a:ext cx="9144000" cy="612262"/>
          </a:xfrm>
          <a:prstGeom prst="rect">
            <a:avLst/>
          </a:prstGeom>
          <a:solidFill>
            <a:srgbClr val="397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图片 3"/>
          <p:cNvPicPr>
            <a:picLocks noChangeAspect="1"/>
          </p:cNvPicPr>
          <p:nvPr/>
        </p:nvPicPr>
        <p:blipFill>
          <a:blip r:embed="rId3"/>
          <a:stretch>
            <a:fillRect/>
          </a:stretch>
        </p:blipFill>
        <p:spPr>
          <a:xfrm flipH="1">
            <a:off x="3698548" y="0"/>
            <a:ext cx="7723803" cy="5143500"/>
          </a:xfrm>
          <a:prstGeom prst="rect">
            <a:avLst/>
          </a:prstGeom>
        </p:spPr>
      </p:pic>
      <p:sp>
        <p:nvSpPr>
          <p:cNvPr id="6" name="矩形: 圆角 5"/>
          <p:cNvSpPr/>
          <p:nvPr/>
        </p:nvSpPr>
        <p:spPr>
          <a:xfrm>
            <a:off x="612724" y="856201"/>
            <a:ext cx="5985023" cy="3556700"/>
          </a:xfrm>
          <a:prstGeom prst="roundRect">
            <a:avLst/>
          </a:prstGeom>
          <a:solidFill>
            <a:srgbClr val="FFFFFF">
              <a:alpha val="6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 name="Google Shape;90;p14"/>
          <p:cNvSpPr/>
          <p:nvPr/>
        </p:nvSpPr>
        <p:spPr>
          <a:xfrm>
            <a:off x="612725" y="375951"/>
            <a:ext cx="5358417" cy="414699"/>
          </a:xfrm>
          <a:prstGeom prst="rect">
            <a:avLst/>
          </a:prstGeom>
        </p:spPr>
        <p:txBody>
          <a:bodyPr>
            <a:prstTxWarp prst="textPlain">
              <a:avLst/>
            </a:prstTxWarp>
          </a:bodyPr>
          <a:lstStyle/>
          <a:p>
            <a:pPr lvl="0" algn="ctr"/>
            <a:r>
              <a:rPr b="1" i="0" dirty="0">
                <a:ln w="9525" cap="flat" cmpd="sng">
                  <a:noFill/>
                  <a:prstDash val="solid"/>
                  <a:round/>
                  <a:headEnd type="none" w="sm" len="sm"/>
                  <a:tailEnd type="none" w="sm" len="sm"/>
                </a:ln>
                <a:solidFill>
                  <a:schemeClr val="accent1"/>
                </a:solidFill>
                <a:latin typeface="Arial Black" panose="020B0A04020102020204" pitchFamily="34" charset="0"/>
              </a:rPr>
              <a:t>Domain </a:t>
            </a:r>
            <a:r>
              <a:rPr b="1" i="0" dirty="0">
                <a:ln w="9525" cap="flat" cmpd="sng">
                  <a:noFill/>
                  <a:prstDash val="solid"/>
                  <a:round/>
                  <a:headEnd type="none" w="sm" len="sm"/>
                  <a:tailEnd type="none" w="sm" len="sm"/>
                </a:ln>
                <a:solidFill>
                  <a:srgbClr val="ADDFCD"/>
                </a:solidFill>
                <a:latin typeface="Arial Black" panose="020B0A04020102020204" pitchFamily="34" charset="0"/>
              </a:rPr>
              <a:t>/</a:t>
            </a:r>
            <a:r>
              <a:rPr b="1" i="0" dirty="0">
                <a:ln w="9525" cap="flat" cmpd="sng">
                  <a:noFill/>
                  <a:prstDash val="solid"/>
                  <a:round/>
                  <a:headEnd type="none" w="sm" len="sm"/>
                  <a:tailEnd type="none" w="sm" len="sm"/>
                </a:ln>
                <a:solidFill>
                  <a:schemeClr val="accent1"/>
                </a:solidFill>
                <a:latin typeface="Arial Black" panose="020B0A04020102020204" pitchFamily="34" charset="0"/>
              </a:rPr>
              <a:t> Problem space</a:t>
            </a:r>
          </a:p>
        </p:txBody>
      </p:sp>
      <p:sp>
        <p:nvSpPr>
          <p:cNvPr id="91" name="Google Shape;91;p14"/>
          <p:cNvSpPr txBox="1"/>
          <p:nvPr/>
        </p:nvSpPr>
        <p:spPr>
          <a:xfrm>
            <a:off x="8517900" y="0"/>
            <a:ext cx="1252200" cy="6122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4000" dirty="0">
                <a:latin typeface="Broadway" panose="04040905080B02020502" pitchFamily="82" charset="0"/>
              </a:rPr>
              <a:t>2</a:t>
            </a:r>
            <a:endParaRPr sz="4000" dirty="0">
              <a:latin typeface="Broadway" panose="04040905080B02020502" pitchFamily="82" charset="0"/>
            </a:endParaRPr>
          </a:p>
        </p:txBody>
      </p:sp>
      <p:sp>
        <p:nvSpPr>
          <p:cNvPr id="92" name="Google Shape;92;p14"/>
          <p:cNvSpPr txBox="1"/>
          <p:nvPr/>
        </p:nvSpPr>
        <p:spPr>
          <a:xfrm>
            <a:off x="260550" y="4670050"/>
            <a:ext cx="72999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zh-CN" sz="600" dirty="0">
                <a:solidFill>
                  <a:schemeClr val="bg1"/>
                </a:solidFill>
              </a:rPr>
              <a:t>[2]  “Premium Photo | Shirtless bodybuilder holding dumbell and showing his muscular arms.,” Freepik. </a:t>
            </a:r>
            <a:endParaRPr sz="600" dirty="0">
              <a:solidFill>
                <a:schemeClr val="bg1"/>
              </a:solidFill>
            </a:endParaRPr>
          </a:p>
          <a:p>
            <a:pPr marL="457200" lvl="0" indent="0" algn="l" rtl="0">
              <a:spcBef>
                <a:spcPts val="0"/>
              </a:spcBef>
              <a:spcAft>
                <a:spcPts val="0"/>
              </a:spcAft>
              <a:buNone/>
            </a:pPr>
            <a:r>
              <a:rPr lang="zh-CN" sz="600" dirty="0">
                <a:solidFill>
                  <a:schemeClr val="bg1"/>
                </a:solidFill>
              </a:rPr>
              <a:t>      https://www.freepik.com/premium-photo/shirtless-bodybuilder-holding-dumbell-showing-his-muscular-arms_7906701.htm (accessed Aug. 29, 2023).</a:t>
            </a:r>
            <a:endParaRPr sz="600" dirty="0">
              <a:solidFill>
                <a:schemeClr val="bg1"/>
              </a:solidFill>
            </a:endParaRPr>
          </a:p>
        </p:txBody>
      </p:sp>
      <p:sp>
        <p:nvSpPr>
          <p:cNvPr id="8" name="文本框 7"/>
          <p:cNvSpPr txBox="1"/>
          <p:nvPr/>
        </p:nvSpPr>
        <p:spPr>
          <a:xfrm>
            <a:off x="612725" y="1088914"/>
            <a:ext cx="5589000" cy="3416320"/>
          </a:xfrm>
          <a:prstGeom prst="rect">
            <a:avLst/>
          </a:prstGeom>
          <a:noFill/>
        </p:spPr>
        <p:txBody>
          <a:bodyPr wrap="square">
            <a:spAutoFit/>
          </a:bodyPr>
          <a:lstStyle/>
          <a:p>
            <a:pPr marL="285750" indent="-285750">
              <a:buFont typeface="Wingdings" panose="05000000000000000000" pitchFamily="2" charset="2"/>
              <a:buChar char="q"/>
            </a:pPr>
            <a:r>
              <a:rPr lang="en-GB" sz="1600" b="1" dirty="0">
                <a:latin typeface="Arial Black" panose="020B0A04020102020204" pitchFamily="34" charset="0"/>
              </a:rPr>
              <a:t>Economic Growth and Nutritional Levels</a:t>
            </a:r>
          </a:p>
          <a:p>
            <a:pPr lvl="8" algn="just"/>
            <a:r>
              <a:rPr lang="en-GB" dirty="0"/>
              <a:t>As economies around the world grow, the average nutritional levels in various countries are also increasing. Ironically, this increase in nutritional levels is leading to malnutrition in the form of overnutrition, which in turn is causing health problems such as obesity and heart disease.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sz="1600" dirty="0">
                <a:latin typeface="Arial Black" panose="020B0A04020102020204" pitchFamily="34" charset="0"/>
              </a:rPr>
              <a:t>Studies and Products on Exercise Motivation</a:t>
            </a:r>
          </a:p>
          <a:p>
            <a:r>
              <a:rPr lang="en-GB" dirty="0"/>
              <a:t>There have been numerous studies and products aimed at motivating people to exercise.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sz="1600" dirty="0">
                <a:latin typeface="Arial Black" panose="020B0A04020102020204" pitchFamily="34" charset="0"/>
              </a:rPr>
              <a:t>Scarcity of Effective Tools</a:t>
            </a:r>
          </a:p>
          <a:p>
            <a:r>
              <a:rPr lang="en-GB" dirty="0"/>
              <a:t>Despite the abundance of research and products, truly effective tools for motivating exercise are still scarce.</a:t>
            </a:r>
          </a:p>
          <a:p>
            <a:pPr marL="285750" indent="-285750">
              <a:buFont typeface="Wingdings" panose="05000000000000000000" pitchFamily="2" charset="2"/>
              <a:buChar char="q"/>
            </a:pPr>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7" name="圆角矩形 5"/>
          <p:cNvSpPr/>
          <p:nvPr/>
        </p:nvSpPr>
        <p:spPr>
          <a:xfrm>
            <a:off x="4836407" y="926147"/>
            <a:ext cx="3497755" cy="3877778"/>
          </a:xfrm>
          <a:prstGeom prst="roundRect">
            <a:avLst>
              <a:gd name="adj" fmla="val 10142"/>
            </a:avLst>
          </a:prstGeom>
          <a:solidFill>
            <a:srgbClr val="397F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 name="圆角矩形 5"/>
          <p:cNvSpPr/>
          <p:nvPr/>
        </p:nvSpPr>
        <p:spPr>
          <a:xfrm>
            <a:off x="809840" y="926147"/>
            <a:ext cx="3497755" cy="3877778"/>
          </a:xfrm>
          <a:prstGeom prst="roundRect">
            <a:avLst>
              <a:gd name="adj" fmla="val 10142"/>
            </a:avLst>
          </a:prstGeom>
          <a:solidFill>
            <a:srgbClr val="397F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99" name="Google Shape;99;p15"/>
          <p:cNvSpPr txBox="1"/>
          <p:nvPr/>
        </p:nvSpPr>
        <p:spPr>
          <a:xfrm>
            <a:off x="8517900" y="0"/>
            <a:ext cx="12522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4000" dirty="0">
                <a:latin typeface="Broadway" panose="04040905080B02020502" pitchFamily="82" charset="0"/>
              </a:rPr>
              <a:t>3</a:t>
            </a:r>
            <a:endParaRPr sz="4000" dirty="0">
              <a:latin typeface="Broadway" panose="04040905080B02020502" pitchFamily="82" charset="0"/>
            </a:endParaRPr>
          </a:p>
        </p:txBody>
      </p:sp>
      <p:sp>
        <p:nvSpPr>
          <p:cNvPr id="2" name="任意多边形 18"/>
          <p:cNvSpPr/>
          <p:nvPr/>
        </p:nvSpPr>
        <p:spPr>
          <a:xfrm>
            <a:off x="511200" y="339575"/>
            <a:ext cx="2222500" cy="1068070"/>
          </a:xfrm>
          <a:custGeom>
            <a:avLst/>
            <a:gdLst>
              <a:gd name="connsiteX0" fmla="*/ 657 w 3500"/>
              <a:gd name="connsiteY0" fmla="*/ 0 h 1682"/>
              <a:gd name="connsiteX1" fmla="*/ 2856 w 3500"/>
              <a:gd name="connsiteY1" fmla="*/ 0 h 1682"/>
              <a:gd name="connsiteX2" fmla="*/ 3500 w 3500"/>
              <a:gd name="connsiteY2" fmla="*/ 857 h 1682"/>
              <a:gd name="connsiteX3" fmla="*/ 2856 w 3500"/>
              <a:gd name="connsiteY3" fmla="*/ 1682 h 1682"/>
              <a:gd name="connsiteX4" fmla="*/ 657 w 3500"/>
              <a:gd name="connsiteY4" fmla="*/ 1682 h 1682"/>
              <a:gd name="connsiteX5" fmla="*/ 0 w 3500"/>
              <a:gd name="connsiteY5" fmla="*/ 837 h 1682"/>
              <a:gd name="connsiteX6" fmla="*/ 657 w 3500"/>
              <a:gd name="connsiteY6" fmla="*/ 0 h 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 h="1682">
                <a:moveTo>
                  <a:pt x="657" y="0"/>
                </a:moveTo>
                <a:lnTo>
                  <a:pt x="2856" y="0"/>
                </a:lnTo>
                <a:cubicBezTo>
                  <a:pt x="3144" y="0"/>
                  <a:pt x="3500" y="393"/>
                  <a:pt x="3500" y="857"/>
                </a:cubicBezTo>
                <a:cubicBezTo>
                  <a:pt x="3500" y="1321"/>
                  <a:pt x="3144" y="1682"/>
                  <a:pt x="2856" y="1682"/>
                </a:cubicBezTo>
                <a:lnTo>
                  <a:pt x="657" y="1682"/>
                </a:lnTo>
                <a:cubicBezTo>
                  <a:pt x="369" y="1682"/>
                  <a:pt x="0" y="1301"/>
                  <a:pt x="0" y="837"/>
                </a:cubicBezTo>
                <a:cubicBezTo>
                  <a:pt x="0" y="373"/>
                  <a:pt x="369" y="0"/>
                  <a:pt x="657" y="0"/>
                </a:cubicBezTo>
                <a:close/>
              </a:path>
            </a:pathLst>
          </a:custGeom>
          <a:solidFill>
            <a:srgbClr val="ADDFCD"/>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b="1" i="0" dirty="0">
                <a:ln w="9525" cap="flat" cmpd="sng">
                  <a:solidFill>
                    <a:schemeClr val="dk2"/>
                  </a:solidFill>
                  <a:prstDash val="solid"/>
                  <a:round/>
                  <a:headEnd type="none" w="sm" len="sm"/>
                  <a:tailEnd type="none" w="sm" len="sm"/>
                </a:ln>
                <a:solidFill>
                  <a:schemeClr val="accent1"/>
                </a:solidFill>
                <a:latin typeface="Arial Black" panose="020B0A04020102020204" pitchFamily="34" charset="0"/>
              </a:rPr>
              <a:t>Design Opportunities</a:t>
            </a:r>
            <a:endParaRPr lang="zh-CN" altLang="en-US" dirty="0">
              <a:solidFill>
                <a:schemeClr val="accent1"/>
              </a:solidFill>
            </a:endParaRPr>
          </a:p>
        </p:txBody>
      </p:sp>
      <p:sp>
        <p:nvSpPr>
          <p:cNvPr id="5" name="任意多边形 18"/>
          <p:cNvSpPr/>
          <p:nvPr/>
        </p:nvSpPr>
        <p:spPr>
          <a:xfrm>
            <a:off x="4572000" y="339575"/>
            <a:ext cx="2222500" cy="1068070"/>
          </a:xfrm>
          <a:custGeom>
            <a:avLst/>
            <a:gdLst>
              <a:gd name="connsiteX0" fmla="*/ 657 w 3500"/>
              <a:gd name="connsiteY0" fmla="*/ 0 h 1682"/>
              <a:gd name="connsiteX1" fmla="*/ 2856 w 3500"/>
              <a:gd name="connsiteY1" fmla="*/ 0 h 1682"/>
              <a:gd name="connsiteX2" fmla="*/ 3500 w 3500"/>
              <a:gd name="connsiteY2" fmla="*/ 857 h 1682"/>
              <a:gd name="connsiteX3" fmla="*/ 2856 w 3500"/>
              <a:gd name="connsiteY3" fmla="*/ 1682 h 1682"/>
              <a:gd name="connsiteX4" fmla="*/ 657 w 3500"/>
              <a:gd name="connsiteY4" fmla="*/ 1682 h 1682"/>
              <a:gd name="connsiteX5" fmla="*/ 0 w 3500"/>
              <a:gd name="connsiteY5" fmla="*/ 837 h 1682"/>
              <a:gd name="connsiteX6" fmla="*/ 657 w 3500"/>
              <a:gd name="connsiteY6" fmla="*/ 0 h 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 h="1682">
                <a:moveTo>
                  <a:pt x="657" y="0"/>
                </a:moveTo>
                <a:lnTo>
                  <a:pt x="2856" y="0"/>
                </a:lnTo>
                <a:cubicBezTo>
                  <a:pt x="3144" y="0"/>
                  <a:pt x="3500" y="393"/>
                  <a:pt x="3500" y="857"/>
                </a:cubicBezTo>
                <a:cubicBezTo>
                  <a:pt x="3500" y="1321"/>
                  <a:pt x="3144" y="1682"/>
                  <a:pt x="2856" y="1682"/>
                </a:cubicBezTo>
                <a:lnTo>
                  <a:pt x="657" y="1682"/>
                </a:lnTo>
                <a:cubicBezTo>
                  <a:pt x="369" y="1682"/>
                  <a:pt x="0" y="1301"/>
                  <a:pt x="0" y="837"/>
                </a:cubicBezTo>
                <a:cubicBezTo>
                  <a:pt x="0" y="373"/>
                  <a:pt x="369" y="0"/>
                  <a:pt x="657" y="0"/>
                </a:cubicBezTo>
                <a:close/>
              </a:path>
            </a:pathLst>
          </a:custGeom>
          <a:solidFill>
            <a:srgbClr val="ADDFCD"/>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GB" b="1" i="0" dirty="0">
                <a:ln w="9525" cap="flat" cmpd="sng">
                  <a:solidFill>
                    <a:schemeClr val="dk2"/>
                  </a:solidFill>
                  <a:prstDash val="solid"/>
                  <a:round/>
                  <a:headEnd type="none" w="sm" len="sm"/>
                  <a:tailEnd type="none" w="sm" len="sm"/>
                </a:ln>
                <a:solidFill>
                  <a:schemeClr val="accent1"/>
                </a:solidFill>
                <a:latin typeface="Arial Black" panose="020B0A04020102020204" pitchFamily="34" charset="0"/>
              </a:rPr>
              <a:t>Intended Audience</a:t>
            </a:r>
            <a:endParaRPr lang="en-GB" dirty="0">
              <a:solidFill>
                <a:schemeClr val="accent1"/>
              </a:solidFill>
            </a:endParaRPr>
          </a:p>
        </p:txBody>
      </p:sp>
      <p:pic>
        <p:nvPicPr>
          <p:cNvPr id="36" name="图形 35" descr="连接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1421" y="3277775"/>
            <a:ext cx="1444603" cy="1444603"/>
          </a:xfrm>
          <a:prstGeom prst="rect">
            <a:avLst/>
          </a:prstGeom>
        </p:spPr>
      </p:pic>
      <p:sp>
        <p:nvSpPr>
          <p:cNvPr id="11" name="文本框 10"/>
          <p:cNvSpPr txBox="1"/>
          <p:nvPr/>
        </p:nvSpPr>
        <p:spPr>
          <a:xfrm>
            <a:off x="858630" y="1512720"/>
            <a:ext cx="3400173" cy="387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61950">
              <a:buClr>
                <a:srgbClr val="EA9999"/>
              </a:buClr>
              <a:buSzPts val="2100"/>
              <a:buFont typeface="Wingdings" panose="05000000000000000000" pitchFamily="2" charset="2"/>
              <a:buChar char="q"/>
              <a:defRPr sz="2100">
                <a:solidFill>
                  <a:srgbClr val="EA9999"/>
                </a:solidFill>
              </a:defRPr>
            </a:lvl1pPr>
          </a:lstStyle>
          <a:p>
            <a:pPr marL="495300" indent="-400050">
              <a:buClr>
                <a:schemeClr val="bg1"/>
              </a:buClr>
              <a:buFont typeface="+mj-lt"/>
              <a:buAutoNum type="alphaLcPeriod"/>
            </a:pPr>
            <a:r>
              <a:rPr lang="en-GB" sz="1800" dirty="0">
                <a:solidFill>
                  <a:schemeClr val="bg1"/>
                </a:solidFill>
              </a:rPr>
              <a:t>Incentives</a:t>
            </a:r>
          </a:p>
          <a:p>
            <a:pPr marL="495300" indent="-400050">
              <a:buClr>
                <a:schemeClr val="bg1"/>
              </a:buClr>
              <a:buFont typeface="+mj-lt"/>
              <a:buAutoNum type="alphaLcPeriod"/>
            </a:pPr>
            <a:endParaRPr lang="en-GB" sz="1800" dirty="0">
              <a:solidFill>
                <a:schemeClr val="bg1"/>
              </a:solidFill>
            </a:endParaRPr>
          </a:p>
          <a:p>
            <a:pPr marL="495300" indent="-400050">
              <a:buClr>
                <a:schemeClr val="bg1"/>
              </a:buClr>
              <a:buFont typeface="+mj-lt"/>
              <a:buAutoNum type="alphaLcPeriod"/>
            </a:pPr>
            <a:r>
              <a:rPr lang="en-GB" sz="1800" dirty="0">
                <a:solidFill>
                  <a:schemeClr val="bg1"/>
                </a:solidFill>
              </a:rPr>
              <a:t>Sustainable exercise habit</a:t>
            </a:r>
          </a:p>
          <a:p>
            <a:pPr marL="495300" indent="-400050">
              <a:buClr>
                <a:schemeClr val="bg1"/>
              </a:buClr>
              <a:buFont typeface="+mj-lt"/>
              <a:buAutoNum type="alphaLcPeriod"/>
            </a:pPr>
            <a:endParaRPr lang="en-GB" sz="1800" dirty="0">
              <a:solidFill>
                <a:schemeClr val="bg1"/>
              </a:solidFill>
            </a:endParaRPr>
          </a:p>
          <a:p>
            <a:pPr marL="495300" indent="-400050">
              <a:buClr>
                <a:schemeClr val="bg1"/>
              </a:buClr>
              <a:buFont typeface="+mj-lt"/>
              <a:buAutoNum type="alphaLcPeriod"/>
            </a:pPr>
            <a:r>
              <a:rPr lang="en-GB" sz="1800" dirty="0">
                <a:solidFill>
                  <a:schemeClr val="bg1"/>
                </a:solidFill>
              </a:rPr>
              <a:t>Real-time information exchange</a:t>
            </a:r>
          </a:p>
          <a:p>
            <a:pPr marL="495300" indent="-400050">
              <a:buClr>
                <a:schemeClr val="bg1"/>
              </a:buClr>
              <a:buFont typeface="+mj-lt"/>
              <a:buAutoNum type="alphaLcPeriod"/>
            </a:pPr>
            <a:endParaRPr lang="en-GB" sz="1800" dirty="0">
              <a:solidFill>
                <a:schemeClr val="bg1"/>
              </a:solidFill>
            </a:endParaRPr>
          </a:p>
          <a:p>
            <a:pPr marL="495300" indent="-400050">
              <a:buClr>
                <a:schemeClr val="bg1"/>
              </a:buClr>
              <a:buFont typeface="+mj-lt"/>
              <a:buAutoNum type="alphaLcPeriod"/>
            </a:pPr>
            <a:r>
              <a:rPr lang="en-GB" sz="1800" dirty="0">
                <a:solidFill>
                  <a:schemeClr val="bg1"/>
                </a:solidFill>
              </a:rPr>
              <a:t>Online community sharing</a:t>
            </a:r>
          </a:p>
          <a:p>
            <a:pPr marL="495300" indent="-400050">
              <a:buClr>
                <a:schemeClr val="bg1"/>
              </a:buClr>
              <a:buFont typeface="+mj-lt"/>
              <a:buAutoNum type="alphaLcPeriod"/>
            </a:pPr>
            <a:endParaRPr lang="en-GB" sz="1800" dirty="0">
              <a:solidFill>
                <a:schemeClr val="bg1"/>
              </a:solidFill>
            </a:endParaRPr>
          </a:p>
          <a:p>
            <a:pPr marL="495300" indent="-400050">
              <a:buClr>
                <a:schemeClr val="bg1"/>
              </a:buClr>
              <a:buFont typeface="+mj-lt"/>
              <a:buAutoNum type="alphaLcPeriod"/>
            </a:pPr>
            <a:r>
              <a:rPr lang="en-GB" sz="1800" dirty="0">
                <a:solidFill>
                  <a:schemeClr val="bg1"/>
                </a:solidFill>
              </a:rPr>
              <a:t>Data Source Support</a:t>
            </a:r>
            <a:br>
              <a:rPr lang="en-GB" sz="1800" dirty="0">
                <a:solidFill>
                  <a:schemeClr val="bg1"/>
                </a:solidFill>
              </a:rPr>
            </a:br>
            <a:endParaRPr lang="en-GB" sz="1800" dirty="0">
              <a:solidFill>
                <a:schemeClr val="bg1"/>
              </a:solidFill>
            </a:endParaRPr>
          </a:p>
        </p:txBody>
      </p:sp>
      <p:sp>
        <p:nvSpPr>
          <p:cNvPr id="97" name="Google Shape;97;p15"/>
          <p:cNvSpPr txBox="1"/>
          <p:nvPr/>
        </p:nvSpPr>
        <p:spPr>
          <a:xfrm>
            <a:off x="5179381" y="1800127"/>
            <a:ext cx="2996588" cy="24172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95300" indent="-400050">
              <a:buClr>
                <a:schemeClr val="bg1"/>
              </a:buClr>
              <a:buSzPts val="2100"/>
              <a:buFont typeface="+mj-lt"/>
              <a:buAutoNum type="alphaLcPeriod"/>
              <a:defRPr sz="1800">
                <a:solidFill>
                  <a:schemeClr val="bg1"/>
                </a:solidFill>
              </a:defRPr>
            </a:lvl1pPr>
          </a:lstStyle>
          <a:p>
            <a:r>
              <a:rPr lang="en-US" altLang="zh-CN" dirty="0"/>
              <a:t>Lack motivation to exercise</a:t>
            </a:r>
            <a:endParaRPr dirty="0"/>
          </a:p>
          <a:p>
            <a:endParaRPr dirty="0"/>
          </a:p>
          <a:p>
            <a:r>
              <a:rPr lang="en-US" altLang="zh-CN" dirty="0"/>
              <a:t>Active social media users</a:t>
            </a:r>
            <a:endParaRPr dirty="0"/>
          </a:p>
          <a:p>
            <a:endParaRPr dirty="0"/>
          </a:p>
          <a:p>
            <a:r>
              <a:rPr lang="en-US" altLang="zh-CN" dirty="0"/>
              <a:t>Health-conscious people</a:t>
            </a:r>
            <a:endParaRPr dirty="0"/>
          </a:p>
          <a:p>
            <a:endParaRPr dirty="0"/>
          </a:p>
        </p:txBody>
      </p:sp>
      <p:pic>
        <p:nvPicPr>
          <p:cNvPr id="38" name="图形 37" descr="一个灯泡"/>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33700" y="745039"/>
            <a:ext cx="1535362" cy="1535362"/>
          </a:xfrm>
          <a:prstGeom prst="rect">
            <a:avLst/>
          </a:prstGeom>
        </p:spPr>
      </p:pic>
      <p:sp>
        <p:nvSpPr>
          <p:cNvPr id="40" name="文本框 39"/>
          <p:cNvSpPr txBox="1"/>
          <p:nvPr/>
        </p:nvSpPr>
        <p:spPr>
          <a:xfrm>
            <a:off x="6955440" y="4906666"/>
            <a:ext cx="4888522" cy="184666"/>
          </a:xfrm>
          <a:prstGeom prst="rect">
            <a:avLst/>
          </a:prstGeom>
          <a:noFill/>
        </p:spPr>
        <p:txBody>
          <a:bodyPr wrap="square">
            <a:spAutoFit/>
          </a:bodyPr>
          <a:lstStyle/>
          <a:p>
            <a:r>
              <a:rPr lang="en-GB" sz="600" dirty="0"/>
              <a:t>(Icon from Microsoft office, accessed Aug. 29, 2023)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32" name="图形 31" descr="V 形箭头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0" y="-220469"/>
            <a:ext cx="1686483" cy="1686483"/>
          </a:xfrm>
          <a:prstGeom prst="rect">
            <a:avLst/>
          </a:prstGeom>
        </p:spPr>
      </p:pic>
      <p:sp>
        <p:nvSpPr>
          <p:cNvPr id="105" name="Google Shape;105;p16"/>
          <p:cNvSpPr txBox="1"/>
          <p:nvPr/>
        </p:nvSpPr>
        <p:spPr>
          <a:xfrm>
            <a:off x="8441163" y="0"/>
            <a:ext cx="12522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4000" dirty="0">
                <a:latin typeface="Broadway" panose="04040905080B02020502" pitchFamily="82" charset="0"/>
              </a:rPr>
              <a:t>4</a:t>
            </a:r>
            <a:endParaRPr sz="4000" dirty="0">
              <a:latin typeface="Broadway" panose="04040905080B02020502" pitchFamily="82" charset="0"/>
            </a:endParaRPr>
          </a:p>
        </p:txBody>
      </p:sp>
      <p:sp>
        <p:nvSpPr>
          <p:cNvPr id="106" name="Google Shape;106;p16"/>
          <p:cNvSpPr txBox="1"/>
          <p:nvPr/>
        </p:nvSpPr>
        <p:spPr>
          <a:xfrm>
            <a:off x="3577113" y="1109650"/>
            <a:ext cx="1900800" cy="6369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800" b="1" dirty="0">
                <a:solidFill>
                  <a:schemeClr val="accent1"/>
                </a:solidFill>
                <a:latin typeface="Comic Sans MS" panose="030F0702030302020204"/>
                <a:ea typeface="Comic Sans MS" panose="030F0702030302020204"/>
                <a:cs typeface="Comic Sans MS" panose="030F0702030302020204"/>
                <a:sym typeface="Comic Sans MS" panose="030F0702030302020204"/>
              </a:rPr>
              <a:t>CONCEPT</a:t>
            </a:r>
            <a:endParaRPr dirty="0">
              <a:solidFill>
                <a:schemeClr val="accen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dirty="0">
              <a:latin typeface="Roboto" panose="02000000000000000000"/>
              <a:ea typeface="Roboto" panose="02000000000000000000"/>
              <a:cs typeface="Roboto" panose="02000000000000000000"/>
              <a:sym typeface="Roboto" panose="02000000000000000000"/>
            </a:endParaRPr>
          </a:p>
        </p:txBody>
      </p:sp>
      <p:sp>
        <p:nvSpPr>
          <p:cNvPr id="107" name="Google Shape;107;p16"/>
          <p:cNvSpPr txBox="1"/>
          <p:nvPr/>
        </p:nvSpPr>
        <p:spPr>
          <a:xfrm>
            <a:off x="709863" y="1165718"/>
            <a:ext cx="2248149" cy="5248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800" b="1" dirty="0">
                <a:solidFill>
                  <a:srgbClr val="397F9F"/>
                </a:solidFill>
                <a:latin typeface="Comic Sans MS" panose="030F0702030302020204"/>
                <a:ea typeface="Comic Sans MS" panose="030F0702030302020204"/>
                <a:cs typeface="Comic Sans MS" panose="030F0702030302020204"/>
                <a:sym typeface="Comic Sans MS" panose="030F0702030302020204"/>
              </a:rPr>
              <a:t>Main objectives</a:t>
            </a:r>
            <a:endParaRPr sz="1800" b="1" dirty="0">
              <a:solidFill>
                <a:srgbClr val="397F9F"/>
              </a:solidFill>
              <a:latin typeface="Comic Sans MS" panose="030F0702030302020204"/>
              <a:ea typeface="Comic Sans MS" panose="030F0702030302020204"/>
              <a:cs typeface="Comic Sans MS" panose="030F0702030302020204"/>
              <a:sym typeface="Comic Sans MS" panose="030F0702030302020204"/>
            </a:endParaRPr>
          </a:p>
        </p:txBody>
      </p:sp>
      <p:sp>
        <p:nvSpPr>
          <p:cNvPr id="108" name="Google Shape;108;p16"/>
          <p:cNvSpPr txBox="1"/>
          <p:nvPr/>
        </p:nvSpPr>
        <p:spPr>
          <a:xfrm>
            <a:off x="3679863" y="2173506"/>
            <a:ext cx="1695300" cy="33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800" b="1" dirty="0">
                <a:solidFill>
                  <a:srgbClr val="397F9F"/>
                </a:solidFill>
                <a:latin typeface="Comic Sans MS" panose="030F0702030302020204"/>
                <a:ea typeface="Comic Sans MS" panose="030F0702030302020204"/>
                <a:cs typeface="Comic Sans MS" panose="030F0702030302020204"/>
                <a:sym typeface="Comic Sans MS" panose="030F0702030302020204"/>
              </a:rPr>
              <a:t>Prescription</a:t>
            </a:r>
            <a:endParaRPr sz="1600" b="1" dirty="0">
              <a:solidFill>
                <a:srgbClr val="397F9F"/>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109" name="Google Shape;109;p16"/>
          <p:cNvCxnSpPr>
            <a:stCxn id="106" idx="1"/>
            <a:endCxn id="107" idx="3"/>
          </p:cNvCxnSpPr>
          <p:nvPr/>
        </p:nvCxnSpPr>
        <p:spPr>
          <a:xfrm flipH="1" flipV="1">
            <a:off x="2958012" y="1428131"/>
            <a:ext cx="619101" cy="1"/>
          </a:xfrm>
          <a:prstGeom prst="straightConnector1">
            <a:avLst/>
          </a:prstGeom>
          <a:noFill/>
          <a:ln w="9525" cap="flat" cmpd="sng">
            <a:solidFill>
              <a:schemeClr val="dk2"/>
            </a:solidFill>
            <a:prstDash val="lgDash"/>
            <a:round/>
            <a:headEnd type="none" w="med" len="med"/>
            <a:tailEnd type="triangle" w="med" len="med"/>
          </a:ln>
        </p:spPr>
      </p:cxnSp>
      <p:sp>
        <p:nvSpPr>
          <p:cNvPr id="110" name="Google Shape;110;p16"/>
          <p:cNvSpPr txBox="1"/>
          <p:nvPr/>
        </p:nvSpPr>
        <p:spPr>
          <a:xfrm>
            <a:off x="3449463" y="252493"/>
            <a:ext cx="21561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800" b="1" dirty="0">
                <a:solidFill>
                  <a:srgbClr val="397F9F"/>
                </a:solidFill>
                <a:latin typeface="Comic Sans MS" panose="030F0702030302020204"/>
                <a:ea typeface="Comic Sans MS" panose="030F0702030302020204"/>
                <a:cs typeface="Comic Sans MS" panose="030F0702030302020204"/>
                <a:sym typeface="Comic Sans MS" panose="030F0702030302020204"/>
              </a:rPr>
              <a:t>Social interaction</a:t>
            </a:r>
            <a:endParaRPr sz="2000" b="1" dirty="0">
              <a:solidFill>
                <a:srgbClr val="397F9F"/>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111" name="Google Shape;111;p16"/>
          <p:cNvCxnSpPr>
            <a:stCxn id="106" idx="2"/>
            <a:endCxn id="108" idx="0"/>
          </p:cNvCxnSpPr>
          <p:nvPr/>
        </p:nvCxnSpPr>
        <p:spPr>
          <a:xfrm>
            <a:off x="4527513" y="1746613"/>
            <a:ext cx="0" cy="426893"/>
          </a:xfrm>
          <a:prstGeom prst="straightConnector1">
            <a:avLst/>
          </a:prstGeom>
          <a:noFill/>
          <a:ln w="9525" cap="flat" cmpd="sng">
            <a:solidFill>
              <a:schemeClr val="dk2"/>
            </a:solidFill>
            <a:prstDash val="lgDash"/>
            <a:round/>
            <a:headEnd type="none" w="med" len="med"/>
            <a:tailEnd type="triangle" w="med" len="med"/>
          </a:ln>
        </p:spPr>
      </p:cxnSp>
      <p:cxnSp>
        <p:nvCxnSpPr>
          <p:cNvPr id="112" name="Google Shape;112;p16"/>
          <p:cNvCxnSpPr>
            <a:stCxn id="106" idx="0"/>
            <a:endCxn id="110" idx="2"/>
          </p:cNvCxnSpPr>
          <p:nvPr/>
        </p:nvCxnSpPr>
        <p:spPr>
          <a:xfrm flipV="1">
            <a:off x="4527513" y="652693"/>
            <a:ext cx="0" cy="456957"/>
          </a:xfrm>
          <a:prstGeom prst="straightConnector1">
            <a:avLst/>
          </a:prstGeom>
          <a:noFill/>
          <a:ln w="9525" cap="flat" cmpd="sng">
            <a:solidFill>
              <a:schemeClr val="dk2"/>
            </a:solidFill>
            <a:prstDash val="lgDash"/>
            <a:round/>
            <a:headEnd type="none" w="med" len="med"/>
            <a:tailEnd type="triangle" w="med" len="med"/>
          </a:ln>
        </p:spPr>
      </p:cxnSp>
      <p:sp>
        <p:nvSpPr>
          <p:cNvPr id="113" name="Google Shape;113;p16"/>
          <p:cNvSpPr txBox="1"/>
          <p:nvPr/>
        </p:nvSpPr>
        <p:spPr>
          <a:xfrm>
            <a:off x="6185988" y="1201781"/>
            <a:ext cx="1900800" cy="4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800" b="1" dirty="0">
                <a:solidFill>
                  <a:srgbClr val="397F9F"/>
                </a:solidFill>
                <a:latin typeface="Comic Sans MS" panose="030F0702030302020204"/>
                <a:ea typeface="Comic Sans MS" panose="030F0702030302020204"/>
                <a:cs typeface="Comic Sans MS" panose="030F0702030302020204"/>
                <a:sym typeface="Comic Sans MS" panose="030F0702030302020204"/>
              </a:rPr>
              <a:t>Data-driven</a:t>
            </a:r>
            <a:endParaRPr sz="1800" b="1" dirty="0">
              <a:solidFill>
                <a:srgbClr val="397F9F"/>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114" name="Google Shape;114;p16"/>
          <p:cNvCxnSpPr>
            <a:stCxn id="106" idx="3"/>
            <a:endCxn id="113" idx="1"/>
          </p:cNvCxnSpPr>
          <p:nvPr/>
        </p:nvCxnSpPr>
        <p:spPr>
          <a:xfrm flipV="1">
            <a:off x="5477913" y="1428131"/>
            <a:ext cx="708075" cy="1"/>
          </a:xfrm>
          <a:prstGeom prst="straightConnector1">
            <a:avLst/>
          </a:prstGeom>
          <a:noFill/>
          <a:ln w="9525" cap="flat" cmpd="sng">
            <a:solidFill>
              <a:schemeClr val="dk2"/>
            </a:solidFill>
            <a:prstDash val="lgDash"/>
            <a:round/>
            <a:headEnd type="none" w="med" len="med"/>
            <a:tailEnd type="triangle" w="med" len="med"/>
          </a:ln>
        </p:spPr>
      </p:cxnSp>
      <p:pic>
        <p:nvPicPr>
          <p:cNvPr id="115" name="Google Shape;115;p16"/>
          <p:cNvPicPr preferRelativeResize="0"/>
          <p:nvPr/>
        </p:nvPicPr>
        <p:blipFill>
          <a:blip r:embed="rId5"/>
          <a:stretch>
            <a:fillRect/>
          </a:stretch>
        </p:blipFill>
        <p:spPr>
          <a:xfrm>
            <a:off x="1057212" y="2677229"/>
            <a:ext cx="2622651" cy="1596028"/>
          </a:xfrm>
          <a:prstGeom prst="rect">
            <a:avLst/>
          </a:prstGeom>
          <a:noFill/>
          <a:ln>
            <a:noFill/>
          </a:ln>
        </p:spPr>
      </p:pic>
      <p:sp>
        <p:nvSpPr>
          <p:cNvPr id="116" name="Google Shape;116;p16"/>
          <p:cNvSpPr txBox="1"/>
          <p:nvPr/>
        </p:nvSpPr>
        <p:spPr>
          <a:xfrm>
            <a:off x="367226" y="4806548"/>
            <a:ext cx="8662035" cy="2963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Aft>
                <a:spcPts val="0"/>
              </a:spcAft>
              <a:buNone/>
            </a:pPr>
            <a:r>
              <a:rPr lang="zh-CN" sz="500" dirty="0"/>
              <a:t>[3] “How 2016 was for Pokémon and Pokémon Amino | Pokémon Amino,” </a:t>
            </a:r>
            <a:r>
              <a:rPr lang="zh-CN" sz="500" i="1" dirty="0"/>
              <a:t>Pokémon | aminoapps.com</a:t>
            </a:r>
            <a:r>
              <a:rPr lang="zh-CN" sz="500" dirty="0"/>
              <a:t>.  https://aminoapps.com/c/pokemon/page/blog/how-2016-was-for-pokemon-and-pokemon-amino/ZzhB_uaZpEQo1QmnGKJMwr5aQa6ew (accessed Aug. 29, 2023).</a:t>
            </a:r>
            <a:endParaRPr sz="500" dirty="0"/>
          </a:p>
          <a:p>
            <a:pPr marL="0" lvl="0" indent="0" algn="l" rtl="0">
              <a:lnSpc>
                <a:spcPct val="100000"/>
              </a:lnSpc>
              <a:spcAft>
                <a:spcPts val="0"/>
              </a:spcAft>
              <a:buNone/>
            </a:pPr>
            <a:r>
              <a:rPr lang="zh-CN" sz="500" dirty="0"/>
              <a:t>[4] Strapcode, “The Fitbit Watch Story Part 1 : How it Rise and Collection Overviews,” </a:t>
            </a:r>
            <a:r>
              <a:rPr lang="zh-CN" sz="500" i="1" dirty="0"/>
              <a:t>Strapcode</a:t>
            </a:r>
            <a:r>
              <a:rPr lang="zh-CN" sz="500" dirty="0"/>
              <a:t>. https://www.strapcode.com/blogs/fitbit/the-fitbit-watch-story-part-1 (accessed Aug. 29, 2023).</a:t>
            </a:r>
            <a:endParaRPr sz="500" dirty="0"/>
          </a:p>
        </p:txBody>
      </p:sp>
      <p:pic>
        <p:nvPicPr>
          <p:cNvPr id="117" name="Google Shape;117;p16"/>
          <p:cNvPicPr preferRelativeResize="0"/>
          <p:nvPr/>
        </p:nvPicPr>
        <p:blipFill>
          <a:blip r:embed="rId6"/>
          <a:stretch>
            <a:fillRect/>
          </a:stretch>
        </p:blipFill>
        <p:spPr>
          <a:xfrm>
            <a:off x="6038536" y="2709703"/>
            <a:ext cx="1649628" cy="1649597"/>
          </a:xfrm>
          <a:prstGeom prst="roundRect">
            <a:avLst/>
          </a:prstGeom>
          <a:noFill/>
          <a:ln>
            <a:noFill/>
          </a:ln>
        </p:spPr>
      </p:pic>
      <p:sp>
        <p:nvSpPr>
          <p:cNvPr id="4" name="文本框 3"/>
          <p:cNvSpPr txBox="1"/>
          <p:nvPr/>
        </p:nvSpPr>
        <p:spPr>
          <a:xfrm flipH="1">
            <a:off x="1663940" y="4460929"/>
            <a:ext cx="2156098" cy="246221"/>
          </a:xfrm>
          <a:prstGeom prst="rect">
            <a:avLst/>
          </a:prstGeom>
          <a:noFill/>
        </p:spPr>
        <p:txBody>
          <a:bodyPr wrap="square" rtlCol="0">
            <a:spAutoFit/>
          </a:bodyPr>
          <a:lstStyle/>
          <a:p>
            <a:r>
              <a:rPr lang="en-GB" sz="1000" i="1" dirty="0"/>
              <a:t>Figure 1: Pokémon </a:t>
            </a:r>
            <a:r>
              <a:rPr lang="en-US" sz="1000" i="1" dirty="0"/>
              <a:t>[3]</a:t>
            </a:r>
            <a:endParaRPr lang="en-GB" sz="1000" i="1" dirty="0"/>
          </a:p>
        </p:txBody>
      </p:sp>
      <p:sp>
        <p:nvSpPr>
          <p:cNvPr id="5" name="文本框 4"/>
          <p:cNvSpPr txBox="1"/>
          <p:nvPr/>
        </p:nvSpPr>
        <p:spPr>
          <a:xfrm flipH="1">
            <a:off x="6285065" y="4445540"/>
            <a:ext cx="2156098" cy="261610"/>
          </a:xfrm>
          <a:prstGeom prst="rect">
            <a:avLst/>
          </a:prstGeom>
          <a:noFill/>
        </p:spPr>
        <p:txBody>
          <a:bodyPr wrap="square" rtlCol="0">
            <a:spAutoFit/>
          </a:bodyPr>
          <a:lstStyle/>
          <a:p>
            <a:r>
              <a:rPr lang="en-GB" sz="1050" i="1" dirty="0"/>
              <a:t>Figure 2: </a:t>
            </a:r>
            <a:r>
              <a:rPr lang="en-US" altLang="zh-CN" sz="1050" i="1" dirty="0" err="1"/>
              <a:t>fitbit</a:t>
            </a:r>
            <a:r>
              <a:rPr lang="en-US" altLang="zh-CN" sz="1050" i="1" dirty="0"/>
              <a:t> [4]</a:t>
            </a:r>
            <a:endParaRPr lang="en-GB" sz="1050" i="1" dirty="0"/>
          </a:p>
        </p:txBody>
      </p:sp>
      <p:pic>
        <p:nvPicPr>
          <p:cNvPr id="33" name="图形 32" descr="V 形箭头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457517" y="1428131"/>
            <a:ext cx="1686483" cy="16864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3334320" y="1169216"/>
            <a:ext cx="6696031" cy="5143500"/>
          </a:xfrm>
          <a:prstGeom prst="rect">
            <a:avLst/>
          </a:prstGeom>
        </p:spPr>
      </p:pic>
      <p:sp>
        <p:nvSpPr>
          <p:cNvPr id="122" name="Google Shape;122;p17"/>
          <p:cNvSpPr txBox="1"/>
          <p:nvPr/>
        </p:nvSpPr>
        <p:spPr>
          <a:xfrm>
            <a:off x="611643" y="492200"/>
            <a:ext cx="6154917" cy="962048"/>
          </a:xfrm>
          <a:prstGeom prst="rect">
            <a:avLst/>
          </a:prstGeom>
        </p:spPr>
        <p:txBody>
          <a:bodyPr numCol="1">
            <a:prstTxWarp prst="textPlain">
              <a:avLst/>
            </a:prstTxWarp>
          </a:bodyPr>
          <a:lstStyle>
            <a:defPPr marR="0" lvl="0" algn="l" rtl="0">
              <a:lnSpc>
                <a:spcPct val="100000"/>
              </a:lnSpc>
              <a:spcBef>
                <a:spcPts val="0"/>
              </a:spcBef>
              <a:spcAft>
                <a:spcPts val="0"/>
              </a:spcAft>
            </a:defPPr>
            <a:lvl1pPr algn="ctr">
              <a:defRPr b="1">
                <a:ln w="9525" cap="flat" cmpd="sng">
                  <a:noFill/>
                  <a:prstDash val="solid"/>
                  <a:round/>
                  <a:headEnd type="none" w="sm" len="sm"/>
                  <a:tailEnd type="none" w="sm" len="sm"/>
                </a:ln>
                <a:solidFill>
                  <a:schemeClr val="accent1"/>
                </a:solidFill>
                <a:latin typeface="Arial Black" panose="020B0A04020102020204" pitchFamily="34" charset="0"/>
              </a:defRPr>
            </a:lvl1pPr>
          </a:lstStyle>
          <a:p>
            <a:pPr algn="l"/>
            <a:r>
              <a:rPr lang="en-US" altLang="zh-CN" dirty="0"/>
              <a:t>Plan of work &amp; methods </a:t>
            </a:r>
          </a:p>
          <a:p>
            <a:pPr algn="l"/>
            <a:r>
              <a:rPr lang="en-US" altLang="zh-CN" dirty="0">
                <a:solidFill>
                  <a:srgbClr val="ADDFCD"/>
                </a:solidFill>
              </a:rPr>
              <a:t>for discovery</a:t>
            </a:r>
            <a:endParaRPr lang="en-US" dirty="0">
              <a:solidFill>
                <a:srgbClr val="ADDFCD"/>
              </a:solidFill>
            </a:endParaRPr>
          </a:p>
        </p:txBody>
      </p:sp>
      <p:sp>
        <p:nvSpPr>
          <p:cNvPr id="124" name="Google Shape;124;p17"/>
          <p:cNvSpPr txBox="1"/>
          <p:nvPr/>
        </p:nvSpPr>
        <p:spPr>
          <a:xfrm>
            <a:off x="8517900" y="-4250"/>
            <a:ext cx="12522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4000" dirty="0">
                <a:latin typeface="Broadway" panose="04040905080B02020502" pitchFamily="82" charset="0"/>
              </a:rPr>
              <a:t>5</a:t>
            </a:r>
            <a:endParaRPr sz="4000" dirty="0">
              <a:latin typeface="Broadway" panose="04040905080B02020502" pitchFamily="82" charset="0"/>
            </a:endParaRPr>
          </a:p>
        </p:txBody>
      </p:sp>
      <p:sp>
        <p:nvSpPr>
          <p:cNvPr id="6" name="文本框 5"/>
          <p:cNvSpPr txBox="1"/>
          <p:nvPr/>
        </p:nvSpPr>
        <p:spPr>
          <a:xfrm>
            <a:off x="4639285" y="1803476"/>
            <a:ext cx="1538514" cy="707886"/>
          </a:xfrm>
          <a:prstGeom prst="rect">
            <a:avLst/>
          </a:prstGeom>
          <a:noFill/>
        </p:spPr>
        <p:txBody>
          <a:bodyPr wrap="square">
            <a:spAutoFit/>
          </a:bodyPr>
          <a:lstStyle/>
          <a:p>
            <a:r>
              <a:rPr lang="en-GB" sz="2000" dirty="0">
                <a:latin typeface="Arial Black" panose="020B0A04020102020204" pitchFamily="34" charset="0"/>
              </a:rPr>
              <a:t>Design </a:t>
            </a:r>
          </a:p>
          <a:p>
            <a:r>
              <a:rPr lang="en-GB" sz="2000" dirty="0">
                <a:latin typeface="Arial Black" panose="020B0A04020102020204" pitchFamily="34" charset="0"/>
              </a:rPr>
              <a:t>research</a:t>
            </a:r>
          </a:p>
        </p:txBody>
      </p:sp>
      <p:sp>
        <p:nvSpPr>
          <p:cNvPr id="8" name="文本框 7"/>
          <p:cNvSpPr txBox="1"/>
          <p:nvPr/>
        </p:nvSpPr>
        <p:spPr>
          <a:xfrm>
            <a:off x="6422559" y="1603090"/>
            <a:ext cx="1538515" cy="1015663"/>
          </a:xfrm>
          <a:prstGeom prst="rect">
            <a:avLst/>
          </a:prstGeom>
          <a:noFill/>
        </p:spPr>
        <p:txBody>
          <a:bodyPr wrap="square">
            <a:spAutoFit/>
          </a:bodyPr>
          <a:lstStyle>
            <a:defPPr marR="0" lvl="0" algn="l" rtl="0">
              <a:lnSpc>
                <a:spcPct val="100000"/>
              </a:lnSpc>
              <a:spcBef>
                <a:spcPts val="0"/>
              </a:spcBef>
              <a:spcAft>
                <a:spcPts val="0"/>
              </a:spcAft>
            </a:defPPr>
            <a:lvl1pPr>
              <a:defRPr sz="2000">
                <a:latin typeface="Arial Black" panose="020B0A04020102020204" pitchFamily="34" charset="0"/>
              </a:defRPr>
            </a:lvl1pPr>
          </a:lstStyle>
          <a:p>
            <a:r>
              <a:rPr lang="en-GB" dirty="0">
                <a:solidFill>
                  <a:srgbClr val="FFFFFF"/>
                </a:solidFill>
              </a:rPr>
              <a:t>Device</a:t>
            </a:r>
            <a:r>
              <a:rPr lang="en-GB" sz="1400" dirty="0">
                <a:solidFill>
                  <a:srgbClr val="FFFFFF"/>
                </a:solidFill>
              </a:rPr>
              <a:t> </a:t>
            </a:r>
            <a:r>
              <a:rPr lang="en-GB" dirty="0">
                <a:solidFill>
                  <a:srgbClr val="FFFFFF"/>
                </a:solidFill>
              </a:rPr>
              <a:t>Develop-</a:t>
            </a:r>
            <a:r>
              <a:rPr lang="en-GB" dirty="0" err="1">
                <a:solidFill>
                  <a:srgbClr val="FFFFFF"/>
                </a:solidFill>
              </a:rPr>
              <a:t>ment</a:t>
            </a:r>
            <a:endParaRPr lang="en-GB" sz="1500" dirty="0">
              <a:solidFill>
                <a:srgbClr val="FFFFFF"/>
              </a:solidFill>
            </a:endParaRPr>
          </a:p>
        </p:txBody>
      </p:sp>
      <p:sp>
        <p:nvSpPr>
          <p:cNvPr id="10" name="文本框 9"/>
          <p:cNvSpPr txBox="1"/>
          <p:nvPr/>
        </p:nvSpPr>
        <p:spPr>
          <a:xfrm>
            <a:off x="3532527" y="3178043"/>
            <a:ext cx="1958822" cy="1015663"/>
          </a:xfrm>
          <a:prstGeom prst="rect">
            <a:avLst/>
          </a:prstGeom>
          <a:noFill/>
        </p:spPr>
        <p:txBody>
          <a:bodyPr wrap="square">
            <a:spAutoFit/>
          </a:bodyPr>
          <a:lstStyle/>
          <a:p>
            <a:pPr marL="114300" lvl="0" algn="l" rtl="0">
              <a:spcBef>
                <a:spcPts val="0"/>
              </a:spcBef>
              <a:spcAft>
                <a:spcPts val="0"/>
              </a:spcAft>
              <a:buSzPts val="1800"/>
            </a:pPr>
            <a:r>
              <a:rPr lang="en-GB" altLang="zh-CN" sz="2000" dirty="0">
                <a:solidFill>
                  <a:srgbClr val="FFFFFF"/>
                </a:solidFill>
                <a:latin typeface="Arial Black" panose="020B0A04020102020204" pitchFamily="34" charset="0"/>
              </a:rPr>
              <a:t>User experience design</a:t>
            </a:r>
            <a:endParaRPr lang="en-GB" sz="2000" dirty="0">
              <a:solidFill>
                <a:srgbClr val="FFFFFF"/>
              </a:solidFill>
              <a:latin typeface="Arial Black" panose="020B0A04020102020204" pitchFamily="34" charset="0"/>
            </a:endParaRPr>
          </a:p>
        </p:txBody>
      </p:sp>
      <p:sp>
        <p:nvSpPr>
          <p:cNvPr id="12" name="文本框 11"/>
          <p:cNvSpPr txBox="1"/>
          <p:nvPr/>
        </p:nvSpPr>
        <p:spPr>
          <a:xfrm>
            <a:off x="5567476" y="3331931"/>
            <a:ext cx="1389743" cy="707886"/>
          </a:xfrm>
          <a:prstGeom prst="rect">
            <a:avLst/>
          </a:prstGeom>
          <a:noFill/>
        </p:spPr>
        <p:txBody>
          <a:bodyPr wrap="square">
            <a:spAutoFit/>
          </a:bodyPr>
          <a:lstStyle/>
          <a:p>
            <a:r>
              <a:rPr lang="en-GB" sz="2000" dirty="0">
                <a:solidFill>
                  <a:srgbClr val="FFFFFF"/>
                </a:solidFill>
                <a:latin typeface="Arial Black" panose="020B0A04020102020204" pitchFamily="34" charset="0"/>
              </a:rPr>
              <a:t>Data </a:t>
            </a:r>
          </a:p>
          <a:p>
            <a:r>
              <a:rPr lang="en-GB" sz="2000" dirty="0">
                <a:solidFill>
                  <a:srgbClr val="FFFFFF"/>
                </a:solidFill>
                <a:latin typeface="Arial Black" panose="020B0A04020102020204" pitchFamily="34" charset="0"/>
              </a:rPr>
              <a:t>analysis</a:t>
            </a:r>
          </a:p>
        </p:txBody>
      </p:sp>
      <p:sp>
        <p:nvSpPr>
          <p:cNvPr id="14" name="六边形 13"/>
          <p:cNvSpPr/>
          <p:nvPr/>
        </p:nvSpPr>
        <p:spPr>
          <a:xfrm rot="5400000">
            <a:off x="6198339" y="4470957"/>
            <a:ext cx="1914362" cy="1665495"/>
          </a:xfrm>
          <a:prstGeom prst="hexagon">
            <a:avLst>
              <a:gd name="adj" fmla="val 25000"/>
              <a:gd name="vf" fmla="val 115470"/>
            </a:avLst>
          </a:prstGeom>
          <a:solidFill>
            <a:srgbClr val="397F9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dirty="0"/>
          </a:p>
        </p:txBody>
      </p:sp>
      <p:sp>
        <p:nvSpPr>
          <p:cNvPr id="17" name="文本框 16"/>
          <p:cNvSpPr txBox="1"/>
          <p:nvPr/>
        </p:nvSpPr>
        <p:spPr>
          <a:xfrm>
            <a:off x="7290746" y="3517978"/>
            <a:ext cx="1590336" cy="400110"/>
          </a:xfrm>
          <a:prstGeom prst="rect">
            <a:avLst/>
          </a:prstGeom>
          <a:noFill/>
        </p:spPr>
        <p:txBody>
          <a:bodyPr wrap="square">
            <a:spAutoFit/>
          </a:bodyPr>
          <a:lstStyle/>
          <a:p>
            <a:pPr marL="114300" lvl="0" algn="l" rtl="0">
              <a:spcBef>
                <a:spcPts val="0"/>
              </a:spcBef>
              <a:spcAft>
                <a:spcPts val="0"/>
              </a:spcAft>
              <a:buSzPts val="1800"/>
            </a:pPr>
            <a:r>
              <a:rPr lang="en-GB" altLang="zh-CN" sz="2000" dirty="0">
                <a:latin typeface="Arial Black" panose="020B0A04020102020204" pitchFamily="34" charset="0"/>
              </a:rPr>
              <a:t>Testing</a:t>
            </a:r>
            <a:endParaRPr lang="en-GB" sz="2000" dirty="0">
              <a:latin typeface="Arial Black" panose="020B0A04020102020204" pitchFamily="34" charset="0"/>
            </a:endParaRPr>
          </a:p>
        </p:txBody>
      </p:sp>
      <p:pic>
        <p:nvPicPr>
          <p:cNvPr id="19" name="图形 18" descr="剪贴板 轮廓"/>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918" y="2427093"/>
            <a:ext cx="2581881" cy="2581881"/>
          </a:xfrm>
          <a:prstGeom prst="rect">
            <a:avLst/>
          </a:prstGeom>
        </p:spPr>
      </p:pic>
      <p:sp>
        <p:nvSpPr>
          <p:cNvPr id="20" name="文本框 19"/>
          <p:cNvSpPr txBox="1"/>
          <p:nvPr/>
        </p:nvSpPr>
        <p:spPr>
          <a:xfrm>
            <a:off x="262919" y="4896878"/>
            <a:ext cx="4888522" cy="184666"/>
          </a:xfrm>
          <a:prstGeom prst="rect">
            <a:avLst/>
          </a:prstGeom>
          <a:noFill/>
        </p:spPr>
        <p:txBody>
          <a:bodyPr wrap="square">
            <a:spAutoFit/>
          </a:bodyPr>
          <a:lstStyle/>
          <a:p>
            <a:r>
              <a:rPr lang="en-GB" sz="600" dirty="0"/>
              <a:t>(Icon from Microsoft office, accessed Aug. 29, 2023)</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2FiZDIzMjBhYjY3YjcwYmIxYWI1NjM4YzVmYjEyMDMifQ=="/>
</p:tagLst>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1416</Words>
  <Application>Microsoft Office PowerPoint</Application>
  <PresentationFormat>全屏显示(16:9)</PresentationFormat>
  <Paragraphs>133</Paragraphs>
  <Slides>5</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vt:i4>
      </vt:variant>
    </vt:vector>
  </HeadingPairs>
  <TitlesOfParts>
    <vt:vector size="13" baseType="lpstr">
      <vt:lpstr>Arial</vt:lpstr>
      <vt:lpstr>Merriweather</vt:lpstr>
      <vt:lpstr>Arial Black</vt:lpstr>
      <vt:lpstr>Broadway</vt:lpstr>
      <vt:lpstr>Wingdings</vt:lpstr>
      <vt:lpstr>Comic Sans MS</vt:lpstr>
      <vt:lpstr>Roboto</vt:lpstr>
      <vt:lpstr>Paradigm</vt:lpstr>
      <vt:lpstr>MR44 OUR TEAM  </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MR44 OUR TEAM  </dc:title>
  <dc:creator/>
  <cp:lastModifiedBy>Zihao Wang</cp:lastModifiedBy>
  <cp:revision>14</cp:revision>
  <dcterms:created xsi:type="dcterms:W3CDTF">2023-08-29T23:15:20Z</dcterms:created>
  <dcterms:modified xsi:type="dcterms:W3CDTF">2023-08-29T23:31:51Z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AC621FA2EB9F47F0864FD9C7D0D43728_12</vt:lpwstr>
  </property>
  <property fmtid="{D5CDD505-2E9C-101B-9397-08002B2CF9AE}" pid="3" name="KSOProductBuildVer">
    <vt:lpwstr>2052-12.1.0.15374</vt:lpwstr>
  </property>
</Properties>
</file>